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  <p:sldMasterId id="2147483668" r:id="rId2"/>
    <p:sldMasterId id="2147483669" r:id="rId3"/>
    <p:sldMasterId id="2147483692" r:id="rId4"/>
  </p:sldMasterIdLst>
  <p:handoutMasterIdLst>
    <p:handoutMasterId r:id="rId27"/>
  </p:handoutMasterIdLst>
  <p:sldIdLst>
    <p:sldId id="258" r:id="rId5"/>
    <p:sldId id="260" r:id="rId6"/>
    <p:sldId id="364" r:id="rId7"/>
    <p:sldId id="366" r:id="rId8"/>
    <p:sldId id="375" r:id="rId9"/>
    <p:sldId id="377" r:id="rId10"/>
    <p:sldId id="378" r:id="rId11"/>
    <p:sldId id="370" r:id="rId12"/>
    <p:sldId id="371" r:id="rId13"/>
    <p:sldId id="372" r:id="rId14"/>
    <p:sldId id="365" r:id="rId15"/>
    <p:sldId id="356" r:id="rId16"/>
    <p:sldId id="367" r:id="rId17"/>
    <p:sldId id="368" r:id="rId18"/>
    <p:sldId id="369" r:id="rId19"/>
    <p:sldId id="373" r:id="rId20"/>
    <p:sldId id="374" r:id="rId21"/>
    <p:sldId id="379" r:id="rId22"/>
    <p:sldId id="380" r:id="rId23"/>
    <p:sldId id="381" r:id="rId24"/>
    <p:sldId id="382" r:id="rId25"/>
    <p:sldId id="350" r:id="rId26"/>
  </p:sldIdLst>
  <p:sldSz cx="9144000" cy="6858000" type="screen4x3"/>
  <p:notesSz cx="6858000" cy="994568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9966"/>
    <a:srgbClr val="FF6600"/>
    <a:srgbClr val="FF3300"/>
    <a:srgbClr val="2D3E51"/>
    <a:srgbClr val="006699"/>
    <a:srgbClr val="0066CC"/>
    <a:srgbClr val="0080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852" autoAdjust="0"/>
    <p:restoredTop sz="93243" autoAdjust="0"/>
  </p:normalViewPr>
  <p:slideViewPr>
    <p:cSldViewPr>
      <p:cViewPr>
        <p:scale>
          <a:sx n="100" d="100"/>
          <a:sy n="100" d="100"/>
        </p:scale>
        <p:origin x="-666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358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7213"/>
            <a:ext cx="29718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358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CBD34A38-FFF1-48AE-8891-4AFABAEDB979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969077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FACCC9-E9B4-4B58-8C5A-54FF43C9DA6A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89861885"/>
      </p:ext>
    </p:extLst>
  </p:cSld>
  <p:clrMapOvr>
    <a:masterClrMapping/>
  </p:clrMapOvr>
  <p:transition spd="slow">
    <p:cover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29B786-6506-452E-B61A-CECD6117F562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89968381"/>
      </p:ext>
    </p:extLst>
  </p:cSld>
  <p:clrMapOvr>
    <a:masterClrMapping/>
  </p:clrMapOvr>
  <p:transition spd="slow">
    <p:cover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74266F-B53B-4DB4-AECE-182F8D6DDF2A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97466239"/>
      </p:ext>
    </p:extLst>
  </p:cSld>
  <p:clrMapOvr>
    <a:masterClrMapping/>
  </p:clrMapOvr>
  <p:transition spd="slow">
    <p:cover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58A10A-E5AD-4405-B54F-0E81D2456439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40741920"/>
      </p:ext>
    </p:extLst>
  </p:cSld>
  <p:clrMapOvr>
    <a:masterClrMapping/>
  </p:clrMapOvr>
  <p:transition spd="slow">
    <p:cover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C07F07-71B2-4FE8-A0BC-083FC2CC3FFE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71728673"/>
      </p:ext>
    </p:extLst>
  </p:cSld>
  <p:clrMapOvr>
    <a:masterClrMapping/>
  </p:clrMapOvr>
  <p:transition spd="slow">
    <p:cover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54C32E-C0F4-490B-96AD-1D76ABE5DFB2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04574672"/>
      </p:ext>
    </p:extLst>
  </p:cSld>
  <p:clrMapOvr>
    <a:masterClrMapping/>
  </p:clrMapOvr>
  <p:transition spd="slow">
    <p:cover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DF4973-D239-41D9-9AE1-6EB7A32DA6E7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29387721"/>
      </p:ext>
    </p:extLst>
  </p:cSld>
  <p:clrMapOvr>
    <a:masterClrMapping/>
  </p:clrMapOvr>
  <p:transition spd="slow">
    <p:cover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81D6BC-FBAC-49E9-AF66-A34A1EC781EF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60887773"/>
      </p:ext>
    </p:extLst>
  </p:cSld>
  <p:clrMapOvr>
    <a:masterClrMapping/>
  </p:clrMapOvr>
  <p:transition spd="slow">
    <p:cover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2F69B0-2DDF-486C-8353-14A0D262087D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05048294"/>
      </p:ext>
    </p:extLst>
  </p:cSld>
  <p:clrMapOvr>
    <a:masterClrMapping/>
  </p:clrMapOvr>
  <p:transition spd="slow">
    <p:cover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83A5FC-7224-485E-9EAD-064FCB779277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96925289"/>
      </p:ext>
    </p:extLst>
  </p:cSld>
  <p:clrMapOvr>
    <a:masterClrMapping/>
  </p:clrMapOvr>
  <p:transition spd="slow">
    <p:cover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7E1F6B-EA08-49FC-B7B8-CC3A47C79FB5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10482356"/>
      </p:ext>
    </p:extLst>
  </p:cSld>
  <p:clrMapOvr>
    <a:masterClrMapping/>
  </p:clrMapOvr>
  <p:transition spd="slow">
    <p:cover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4F6847-6F44-4F05-A773-916810CB02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463718"/>
      </p:ext>
    </p:extLst>
  </p:cSld>
  <p:clrMapOvr>
    <a:masterClrMapping/>
  </p:clrMapOvr>
  <p:transition spd="slow">
    <p:cover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B540F6-6F62-4600-9BFC-C9EA5EBEB1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665888"/>
      </p:ext>
    </p:extLst>
  </p:cSld>
  <p:clrMapOvr>
    <a:masterClrMapping/>
  </p:clrMapOvr>
  <p:transition spd="slow">
    <p:cover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1AB35B-92E0-49A3-B6F5-3EC444E2EC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365707"/>
      </p:ext>
    </p:extLst>
  </p:cSld>
  <p:clrMapOvr>
    <a:masterClrMapping/>
  </p:clrMapOvr>
  <p:transition spd="slow">
    <p:cover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277D45-B78D-456E-8FCB-BAD3E881DA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457505"/>
      </p:ext>
    </p:extLst>
  </p:cSld>
  <p:clrMapOvr>
    <a:masterClrMapping/>
  </p:clrMapOvr>
  <p:transition spd="slow">
    <p:cover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E11A12-675F-476C-A280-E47AB05CC2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310340"/>
      </p:ext>
    </p:extLst>
  </p:cSld>
  <p:clrMapOvr>
    <a:masterClrMapping/>
  </p:clrMapOvr>
  <p:transition spd="slow">
    <p:cover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C2BA27-DB9B-4EFA-BF0E-B1E8E96082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818507"/>
      </p:ext>
    </p:extLst>
  </p:cSld>
  <p:clrMapOvr>
    <a:masterClrMapping/>
  </p:clrMapOvr>
  <p:transition spd="slow">
    <p:cover dir="u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96FD9C-3FC4-4301-8FC1-56B4DAAAE9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351566"/>
      </p:ext>
    </p:extLst>
  </p:cSld>
  <p:clrMapOvr>
    <a:masterClrMapping/>
  </p:clrMapOvr>
  <p:transition spd="slow">
    <p:cover dir="u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6A5FBA-6A25-4F6F-80F9-C48CE0F2C4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946359"/>
      </p:ext>
    </p:extLst>
  </p:cSld>
  <p:clrMapOvr>
    <a:masterClrMapping/>
  </p:clrMapOvr>
  <p:transition spd="slow">
    <p:cover dir="u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926BB0-AAA3-41DA-B4C2-455731D659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431154"/>
      </p:ext>
    </p:extLst>
  </p:cSld>
  <p:clrMapOvr>
    <a:masterClrMapping/>
  </p:clrMapOvr>
  <p:transition spd="slow">
    <p:cover dir="u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00E80C-7521-4EF9-ADFB-D70C83A01C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563692"/>
      </p:ext>
    </p:extLst>
  </p:cSld>
  <p:clrMapOvr>
    <a:masterClrMapping/>
  </p:clrMapOvr>
  <p:transition spd="slow">
    <p:cover dir="u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EBA644-5FA1-4725-8E65-0FE6CBFD59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636560"/>
      </p:ext>
    </p:extLst>
  </p:cSld>
  <p:clrMapOvr>
    <a:masterClrMapping/>
  </p:clrMapOvr>
  <p:transition spd="slow">
    <p:cover dir="u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34114E-D5AF-4405-93C1-5361877C8DD2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62679874"/>
      </p:ext>
    </p:extLst>
  </p:cSld>
  <p:clrMapOvr>
    <a:masterClrMapping/>
  </p:clrMapOvr>
  <p:transition spd="slow">
    <p:cover dir="u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80F7D8-60CF-4D6E-BB34-95D9061501B9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206953598"/>
      </p:ext>
    </p:extLst>
  </p:cSld>
  <p:clrMapOvr>
    <a:masterClrMapping/>
  </p:clrMapOvr>
  <p:transition spd="slow">
    <p:cover dir="u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2863E7-DD6E-4EB2-8D28-1B8B843AEC46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90583840"/>
      </p:ext>
    </p:extLst>
  </p:cSld>
  <p:clrMapOvr>
    <a:masterClrMapping/>
  </p:clrMapOvr>
  <p:transition spd="slow">
    <p:cover dir="u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B099F9-3B20-4779-9A66-E939B31FBFE9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25690781"/>
      </p:ext>
    </p:extLst>
  </p:cSld>
  <p:clrMapOvr>
    <a:masterClrMapping/>
  </p:clrMapOvr>
  <p:transition spd="slow">
    <p:cover dir="u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0EF217-CAFE-4EFA-B8A6-1982ECDE8DD6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37036148"/>
      </p:ext>
    </p:extLst>
  </p:cSld>
  <p:clrMapOvr>
    <a:masterClrMapping/>
  </p:clrMapOvr>
  <p:transition spd="slow">
    <p:cover dir="u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696AC0-74AD-47B7-9A11-27F601930A49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18655309"/>
      </p:ext>
    </p:extLst>
  </p:cSld>
  <p:clrMapOvr>
    <a:masterClrMapping/>
  </p:clrMapOvr>
  <p:transition spd="slow">
    <p:cover dir="u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0EEBA5-B370-4784-AA29-8DC0D9EFC368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62733727"/>
      </p:ext>
    </p:extLst>
  </p:cSld>
  <p:clrMapOvr>
    <a:masterClrMapping/>
  </p:clrMapOvr>
  <p:transition spd="slow">
    <p:cover dir="u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E33511-8524-4A1C-A33A-C834557484FA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05272105"/>
      </p:ext>
    </p:extLst>
  </p:cSld>
  <p:clrMapOvr>
    <a:masterClrMapping/>
  </p:clrMapOvr>
  <p:transition spd="slow">
    <p:cover dir="u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36B072-FA64-4C44-9F53-EFEC2634E8C1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29342566"/>
      </p:ext>
    </p:extLst>
  </p:cSld>
  <p:clrMapOvr>
    <a:masterClrMapping/>
  </p:clrMapOvr>
  <p:transition spd="slow">
    <p:cover dir="u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B39506-4362-4ED7-94E6-E99F8F84FC88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25166890"/>
      </p:ext>
    </p:extLst>
  </p:cSld>
  <p:clrMapOvr>
    <a:masterClrMapping/>
  </p:clrMapOvr>
  <p:transition spd="slow">
    <p:cover dir="u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3BC710-6251-428A-B302-61FD91567A5E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34355968"/>
      </p:ext>
    </p:extLst>
  </p:cSld>
  <p:clrMapOvr>
    <a:masterClrMapping/>
  </p:clrMapOvr>
  <p:transition spd="slow">
    <p:cover dir="u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gray">
          <a:xfrm>
            <a:off x="0" y="0"/>
            <a:ext cx="9144000" cy="515778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gray">
          <a:xfrm>
            <a:off x="1262063" y="0"/>
            <a:ext cx="2362200" cy="49530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72549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gray">
          <a:xfrm>
            <a:off x="304800" y="2400300"/>
            <a:ext cx="8458200" cy="1104900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chemeClr val="accent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gray">
          <a:xfrm>
            <a:off x="4267200" y="5257800"/>
            <a:ext cx="1157288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en-US" sz="1600" b="1" smtClean="0">
                <a:latin typeface="Arial" charset="0"/>
              </a:rPr>
              <a:t>Company</a:t>
            </a:r>
          </a:p>
          <a:p>
            <a:pPr eaLnBrk="1" hangingPunct="1">
              <a:defRPr/>
            </a:pPr>
            <a:r>
              <a:rPr lang="en-US" sz="2600" b="1" smtClean="0">
                <a:latin typeface="Arial" charset="0"/>
              </a:rPr>
              <a:t>LOGO</a:t>
            </a:r>
          </a:p>
        </p:txBody>
      </p:sp>
      <p:pic>
        <p:nvPicPr>
          <p:cNvPr id="8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0" y="3490913"/>
            <a:ext cx="1258888" cy="143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12"/>
          <p:cNvSpPr>
            <a:spLocks noChangeArrowheads="1"/>
          </p:cNvSpPr>
          <p:nvPr/>
        </p:nvSpPr>
        <p:spPr bwMode="gray">
          <a:xfrm>
            <a:off x="1276350" y="4941888"/>
            <a:ext cx="7867650" cy="217487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0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1281113" y="4927600"/>
            <a:ext cx="2370137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4"/>
          <p:cNvSpPr>
            <a:spLocks noChangeArrowheads="1"/>
          </p:cNvSpPr>
          <p:nvPr/>
        </p:nvSpPr>
        <p:spPr bwMode="gray">
          <a:xfrm>
            <a:off x="304800" y="304800"/>
            <a:ext cx="8534400" cy="434340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Rectangle 15"/>
          <p:cNvSpPr>
            <a:spLocks noChangeArrowheads="1"/>
          </p:cNvSpPr>
          <p:nvPr/>
        </p:nvSpPr>
        <p:spPr bwMode="gray">
          <a:xfrm>
            <a:off x="7391400" y="914400"/>
            <a:ext cx="1600200" cy="144780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Rectangle 16"/>
          <p:cNvSpPr>
            <a:spLocks noChangeArrowheads="1"/>
          </p:cNvSpPr>
          <p:nvPr/>
        </p:nvSpPr>
        <p:spPr bwMode="gray">
          <a:xfrm>
            <a:off x="8305800" y="0"/>
            <a:ext cx="76200" cy="175260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6549" name="Rectangle 5"/>
          <p:cNvSpPr>
            <a:spLocks noGrp="1" noChangeArrowheads="1"/>
          </p:cNvSpPr>
          <p:nvPr>
            <p:ph type="ctrTitle"/>
          </p:nvPr>
        </p:nvSpPr>
        <p:spPr>
          <a:xfrm>
            <a:off x="457200" y="2590800"/>
            <a:ext cx="8229600" cy="685800"/>
          </a:xfrm>
          <a:extLs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236550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733800"/>
            <a:ext cx="5867400" cy="4572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14" name="Rectangle 7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400800"/>
            <a:ext cx="2133600" cy="3206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Rectangle 8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400800"/>
            <a:ext cx="2895600" cy="3206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9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400800"/>
            <a:ext cx="2133600" cy="3206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C636F47-C208-48D8-96D5-7FD885E70B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632584"/>
      </p:ext>
    </p:extLst>
  </p:cSld>
  <p:clrMapOvr>
    <a:masterClrMapping/>
  </p:clrMapOvr>
  <p:transition spd="slow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3" grpId="0" animBg="1"/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611D64-ABEC-46E0-B1BD-91556FA2AC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421093"/>
      </p:ext>
    </p:extLst>
  </p:cSld>
  <p:clrMapOvr>
    <a:masterClrMapping/>
  </p:clrMapOvr>
  <p:transition spd="slow">
    <p:cover dir="u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7843AD-E22F-4185-BEDB-A42DAE98D1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684184"/>
      </p:ext>
    </p:extLst>
  </p:cSld>
  <p:clrMapOvr>
    <a:masterClrMapping/>
  </p:clrMapOvr>
  <p:transition spd="slow">
    <p:cover dir="u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71600"/>
            <a:ext cx="4038600" cy="5026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1600"/>
            <a:ext cx="4038600" cy="5026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492F07-A1FB-49C1-9B56-C209119F82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963530"/>
      </p:ext>
    </p:extLst>
  </p:cSld>
  <p:clrMapOvr>
    <a:masterClrMapping/>
  </p:clrMapOvr>
  <p:transition spd="slow">
    <p:cover dir="u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7C5391-2328-4402-98CC-37C9E22678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312845"/>
      </p:ext>
    </p:extLst>
  </p:cSld>
  <p:clrMapOvr>
    <a:masterClrMapping/>
  </p:clrMapOvr>
  <p:transition spd="slow">
    <p:cover dir="u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535C6D-595D-410B-8D2A-6763EADA7C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646291"/>
      </p:ext>
    </p:extLst>
  </p:cSld>
  <p:clrMapOvr>
    <a:masterClrMapping/>
  </p:clrMapOvr>
  <p:transition spd="slow">
    <p:cover dir="u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5DA967-96F5-43DA-9F84-7D6BEBF868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523138"/>
      </p:ext>
    </p:extLst>
  </p:cSld>
  <p:clrMapOvr>
    <a:masterClrMapping/>
  </p:clrMapOvr>
  <p:transition spd="slow">
    <p:cover dir="u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7EF886-ADC0-4DB5-8C0C-61EEE856C1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083500"/>
      </p:ext>
    </p:extLst>
  </p:cSld>
  <p:clrMapOvr>
    <a:masterClrMapping/>
  </p:clrMapOvr>
  <p:transition spd="slow">
    <p:cover dir="u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2848F0-18F0-42E6-846A-6B1B707B0E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922857"/>
      </p:ext>
    </p:extLst>
  </p:cSld>
  <p:clrMapOvr>
    <a:masterClrMapping/>
  </p:clrMapOvr>
  <p:transition spd="slow">
    <p:cover dir="u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8DE5B1-2C10-440C-BEBF-78B85514CC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392689"/>
      </p:ext>
    </p:extLst>
  </p:cSld>
  <p:clrMapOvr>
    <a:masterClrMapping/>
  </p:clrMapOvr>
  <p:transition spd="slow">
    <p:cover dir="u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6191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6191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E9F0A1-CFF6-485D-937C-44A3A77C66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311737"/>
      </p:ext>
    </p:extLst>
  </p:cSld>
  <p:clrMapOvr>
    <a:masterClrMapping/>
  </p:clrMapOvr>
  <p:transition spd="slow">
    <p:cover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0" descr="background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414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bg-BG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 smtClean="0"/>
          </a:p>
        </p:txBody>
      </p:sp>
      <p:sp>
        <p:nvSpPr>
          <p:cNvPr id="13414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13415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13415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fld id="{FCF59DF3-2740-4385-B63B-814D3F2E51D7}" type="slidenum">
              <a:rPr lang="bg-BG"/>
              <a:pPr>
                <a:defRPr/>
              </a:pPr>
              <a:t>‹#›</a:t>
            </a:fld>
            <a:endParaRPr lang="bg-BG"/>
          </a:p>
        </p:txBody>
      </p:sp>
      <p:graphicFrame>
        <p:nvGraphicFramePr>
          <p:cNvPr id="1032" name="Object 11"/>
          <p:cNvGraphicFramePr>
            <a:graphicFrameLocks noChangeAspect="1"/>
          </p:cNvGraphicFramePr>
          <p:nvPr/>
        </p:nvGraphicFramePr>
        <p:xfrm>
          <a:off x="6616700" y="5557838"/>
          <a:ext cx="2209800" cy="1057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" name="CorelDRAW" r:id="rId15" imgW="5541264" imgH="2651760" progId="CorelDRAW.Graphic.11">
                  <p:embed/>
                </p:oleObj>
              </mc:Choice>
              <mc:Fallback>
                <p:oleObj name="CorelDRAW" r:id="rId15" imgW="5541264" imgH="2651760" progId="CorelDRAW.Graphic.11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16700" y="5557838"/>
                        <a:ext cx="2209800" cy="1057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</p:sldLayoutIdLst>
  <p:transition spd="slow">
    <p:cover dir="u"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546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46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46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fld id="{ADDFD70F-9844-44AC-861E-B6161D01C7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2055" name="Picture 7" descr="background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</p:sldLayoutIdLst>
  <p:transition spd="slow">
    <p:cover dir="u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bg-BG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bg-BG" smtClean="0"/>
              <a:t>Click to edit Master text styles</a:t>
            </a:r>
          </a:p>
          <a:p>
            <a:pPr lvl="1"/>
            <a:r>
              <a:rPr lang="bg-BG" smtClean="0"/>
              <a:t>Second level</a:t>
            </a:r>
          </a:p>
          <a:p>
            <a:pPr lvl="2"/>
            <a:r>
              <a:rPr lang="bg-BG" smtClean="0"/>
              <a:t>Third level</a:t>
            </a:r>
          </a:p>
          <a:p>
            <a:pPr lvl="3"/>
            <a:r>
              <a:rPr lang="bg-BG" smtClean="0"/>
              <a:t>Fourth level</a:t>
            </a:r>
          </a:p>
          <a:p>
            <a:pPr lvl="4"/>
            <a:r>
              <a:rPr lang="bg-BG" smtClean="0"/>
              <a:t>Fifth level</a:t>
            </a:r>
          </a:p>
        </p:txBody>
      </p:sp>
      <p:sp>
        <p:nvSpPr>
          <p:cNvPr id="20480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20480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20480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fld id="{D788F2D4-F376-4C4C-ABE5-256D9B4629CB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ransition spd="slow">
    <p:cover dir="u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tint val="39216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gray">
          <a:xfrm>
            <a:off x="0" y="9525"/>
            <a:ext cx="9144000" cy="10287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gray">
          <a:xfrm>
            <a:off x="1447800" y="0"/>
            <a:ext cx="7696200" cy="879475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524" name="Rectangle 4"/>
          <p:cNvSpPr>
            <a:spLocks noChangeArrowheads="1"/>
          </p:cNvSpPr>
          <p:nvPr/>
        </p:nvSpPr>
        <p:spPr bwMode="gray">
          <a:xfrm>
            <a:off x="0" y="158750"/>
            <a:ext cx="9144000" cy="603250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35525" name="Rectangle 5"/>
          <p:cNvSpPr>
            <a:spLocks noChangeArrowheads="1"/>
          </p:cNvSpPr>
          <p:nvPr/>
        </p:nvSpPr>
        <p:spPr bwMode="gray">
          <a:xfrm>
            <a:off x="0" y="1143000"/>
            <a:ext cx="228600" cy="5715000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0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35526" name="Rectangle 6"/>
          <p:cNvSpPr>
            <a:spLocks noChangeArrowheads="1"/>
          </p:cNvSpPr>
          <p:nvPr/>
        </p:nvSpPr>
        <p:spPr bwMode="gray">
          <a:xfrm>
            <a:off x="8686800" y="0"/>
            <a:ext cx="76200" cy="60960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body" idx="1"/>
          </p:nvPr>
        </p:nvSpPr>
        <p:spPr bwMode="gray">
          <a:xfrm>
            <a:off x="457200" y="1371600"/>
            <a:ext cx="8229600" cy="5026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35528" name="Rectangle 8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457200" y="6521450"/>
            <a:ext cx="2133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chemeClr val="accent1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5529" name="Rectangle 9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3124200" y="6521450"/>
            <a:ext cx="2895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chemeClr val="accent1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5530" name="Rectangle 10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6553200" y="6521450"/>
            <a:ext cx="2133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chemeClr val="accent1"/>
                </a:solidFill>
                <a:latin typeface="+mn-lt"/>
              </a:defRPr>
            </a:lvl1pPr>
          </a:lstStyle>
          <a:p>
            <a:pPr>
              <a:defRPr/>
            </a:pPr>
            <a:fld id="{12AA0F35-8ABF-43B9-AD6F-7E37246232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107" name="Rectangle 11"/>
          <p:cNvSpPr>
            <a:spLocks noChangeArrowheads="1"/>
          </p:cNvSpPr>
          <p:nvPr/>
        </p:nvSpPr>
        <p:spPr bwMode="gray">
          <a:xfrm>
            <a:off x="0" y="0"/>
            <a:ext cx="1447800" cy="1066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4108" name="Picture 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0" y="0"/>
            <a:ext cx="1243013" cy="103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9" name="Rectangle 13"/>
          <p:cNvSpPr>
            <a:spLocks noChangeArrowheads="1"/>
          </p:cNvSpPr>
          <p:nvPr/>
        </p:nvSpPr>
        <p:spPr bwMode="gray">
          <a:xfrm>
            <a:off x="0" y="1035050"/>
            <a:ext cx="1447800" cy="228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10" name="Rectangle 14"/>
          <p:cNvSpPr>
            <a:spLocks noGrp="1" noChangeArrowheads="1"/>
          </p:cNvSpPr>
          <p:nvPr>
            <p:ph type="title"/>
          </p:nvPr>
        </p:nvSpPr>
        <p:spPr bwMode="gray">
          <a:xfrm>
            <a:off x="1447800" y="206375"/>
            <a:ext cx="6858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rgbClr val="00000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6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</p:sldLayoutIdLst>
  <p:transition spd="slow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5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35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24" grpId="0" animBg="1"/>
      <p:bldP spid="235526" grpId="0" animBg="1"/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v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 2" pitchFamily="18" charset="2"/>
        <a:buChar char="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 2" pitchFamily="18" charset="2"/>
        <a:buChar char="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2466975"/>
            <a:ext cx="9144000" cy="914400"/>
          </a:xfrm>
        </p:spPr>
        <p:txBody>
          <a:bodyPr/>
          <a:lstStyle/>
          <a:p>
            <a:pPr eaLnBrk="1" hangingPunct="1"/>
            <a:r>
              <a:rPr lang="en-US" b="1" smtClean="0">
                <a:solidFill>
                  <a:srgbClr val="FF0000"/>
                </a:solidFill>
                <a:latin typeface="Broadway" pitchFamily="82" charset="0"/>
              </a:rPr>
              <a:t/>
            </a:r>
            <a:br>
              <a:rPr lang="en-US" b="1" smtClean="0">
                <a:solidFill>
                  <a:srgbClr val="FF0000"/>
                </a:solidFill>
                <a:latin typeface="Broadway" pitchFamily="82" charset="0"/>
              </a:rPr>
            </a:br>
            <a:r>
              <a:rPr lang="bg-BG" b="1" smtClean="0">
                <a:solidFill>
                  <a:srgbClr val="FF0000"/>
                </a:solidFill>
              </a:rPr>
              <a:t>КА ИНЖЕНЕРИНГ 2004 ООД</a:t>
            </a:r>
            <a:r>
              <a:rPr lang="bg-BG" sz="3600" b="1" smtClean="0">
                <a:solidFill>
                  <a:schemeClr val="tx1"/>
                </a:solidFill>
              </a:rPr>
              <a:t/>
            </a:r>
            <a:br>
              <a:rPr lang="bg-BG" sz="3600" b="1" smtClean="0">
                <a:solidFill>
                  <a:schemeClr val="tx1"/>
                </a:solidFill>
              </a:rPr>
            </a:br>
            <a:r>
              <a:rPr lang="en-US" smtClean="0"/>
              <a:t> </a:t>
            </a:r>
          </a:p>
        </p:txBody>
      </p:sp>
      <p:sp>
        <p:nvSpPr>
          <p:cNvPr id="614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844550" y="6254750"/>
            <a:ext cx="8299450" cy="603250"/>
          </a:xfrm>
        </p:spPr>
        <p:txBody>
          <a:bodyPr/>
          <a:lstStyle/>
          <a:p>
            <a:pPr algn="r" eaLnBrk="1" hangingPunct="1"/>
            <a:r>
              <a:rPr lang="bg-BG" sz="2800" dirty="0" smtClean="0">
                <a:solidFill>
                  <a:srgbClr val="FF0000"/>
                </a:solidFill>
              </a:rPr>
              <a:t>Ноември</a:t>
            </a:r>
            <a:r>
              <a:rPr lang="en-US" sz="2800" dirty="0" smtClean="0">
                <a:solidFill>
                  <a:srgbClr val="FF0000"/>
                </a:solidFill>
              </a:rPr>
              <a:t> ‘20</a:t>
            </a:r>
            <a:r>
              <a:rPr lang="bg-BG" sz="2800" dirty="0" smtClean="0">
                <a:solidFill>
                  <a:srgbClr val="FF0000"/>
                </a:solidFill>
              </a:rPr>
              <a:t>12</a:t>
            </a:r>
            <a:endParaRPr lang="en-US" sz="2800" dirty="0" smtClean="0">
              <a:solidFill>
                <a:srgbClr val="FF0000"/>
              </a:solidFill>
            </a:endParaRPr>
          </a:p>
        </p:txBody>
      </p:sp>
      <p:pic>
        <p:nvPicPr>
          <p:cNvPr id="6148" name="Picture 11" descr="logo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9975" y="422275"/>
            <a:ext cx="1984375" cy="190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Rectangle 13"/>
          <p:cNvSpPr>
            <a:spLocks noChangeArrowheads="1"/>
          </p:cNvSpPr>
          <p:nvPr/>
        </p:nvSpPr>
        <p:spPr bwMode="auto">
          <a:xfrm>
            <a:off x="4090988" y="5232400"/>
            <a:ext cx="1803400" cy="842963"/>
          </a:xfrm>
          <a:prstGeom prst="rect">
            <a:avLst/>
          </a:prstGeom>
          <a:solidFill>
            <a:schemeClr val="bg1"/>
          </a:solidFill>
          <a:ln w="12700" cap="sq">
            <a:solidFill>
              <a:schemeClr val="bg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spd="slow">
    <p:cover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3" name="Rectangle 11"/>
          <p:cNvSpPr>
            <a:spLocks noChangeArrowheads="1"/>
          </p:cNvSpPr>
          <p:nvPr/>
        </p:nvSpPr>
        <p:spPr bwMode="auto">
          <a:xfrm>
            <a:off x="1187625" y="2132856"/>
            <a:ext cx="6872114" cy="5139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>
                    <a:alpha val="60001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1">
              <a:buFontTx/>
              <a:buChar char="•"/>
              <a:defRPr/>
            </a:pPr>
            <a:r>
              <a:rPr lang="en-US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bg-BG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Предмет на </a:t>
            </a:r>
            <a:r>
              <a:rPr lang="bg-BG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дейност</a:t>
            </a:r>
            <a:endParaRPr lang="en-US" b="1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lvl="1">
              <a:buFontTx/>
              <a:buChar char="•"/>
              <a:defRPr/>
            </a:pPr>
            <a:r>
              <a:rPr lang="en-US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bg-BG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Стратегия</a:t>
            </a:r>
          </a:p>
          <a:p>
            <a:pPr lvl="1">
              <a:buFontTx/>
              <a:buChar char="•"/>
              <a:defRPr/>
            </a:pPr>
            <a:r>
              <a:rPr lang="bg-BG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Политика</a:t>
            </a:r>
          </a:p>
          <a:p>
            <a:pPr lvl="1">
              <a:buFontTx/>
              <a:buChar char="•"/>
              <a:defRPr/>
            </a:pPr>
            <a:r>
              <a:rPr lang="bg-BG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Регистрация</a:t>
            </a:r>
          </a:p>
          <a:p>
            <a:pPr lvl="1">
              <a:buFontTx/>
              <a:buChar char="•"/>
              <a:defRPr/>
            </a:pPr>
            <a:r>
              <a:rPr lang="bg-BG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bg-BG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Дейности</a:t>
            </a:r>
            <a:endParaRPr lang="en-US" b="1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lvl="1">
              <a:buFontTx/>
              <a:buChar char="•"/>
              <a:defRPr/>
            </a:pPr>
            <a:r>
              <a:rPr lang="en-US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bg-BG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Персонал</a:t>
            </a:r>
            <a:endParaRPr lang="bg-BG" b="1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lvl="1">
              <a:buFontTx/>
              <a:buChar char="•"/>
              <a:defRPr/>
            </a:pPr>
            <a:r>
              <a:rPr lang="en-US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bg-BG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Механизация</a:t>
            </a:r>
            <a:endParaRPr lang="bg-BG" b="1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lvl="1">
              <a:buFontTx/>
              <a:buChar char="•"/>
              <a:defRPr/>
            </a:pPr>
            <a:r>
              <a:rPr lang="en-US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bg-BG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Изпълнени </a:t>
            </a:r>
            <a:r>
              <a:rPr lang="bg-BG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обекти</a:t>
            </a:r>
          </a:p>
          <a:p>
            <a:pPr lvl="1">
              <a:buFontTx/>
              <a:buChar char="•"/>
              <a:defRPr/>
            </a:pPr>
            <a:r>
              <a:rPr lang="bg-BG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Дейност към момента</a:t>
            </a:r>
          </a:p>
          <a:p>
            <a:pPr lvl="1">
              <a:buFontTx/>
              <a:buChar char="•"/>
              <a:defRPr/>
            </a:pPr>
            <a:r>
              <a:rPr lang="bg-BG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Заключение</a:t>
            </a:r>
          </a:p>
          <a:p>
            <a:pPr lvl="1" algn="r">
              <a:buFontTx/>
              <a:buChar char="•"/>
              <a:defRPr/>
            </a:pPr>
            <a:endParaRPr lang="bg-BG" sz="2800" b="1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lvl="1" algn="r">
              <a:defRPr/>
            </a:pPr>
            <a:endParaRPr lang="en-US" sz="2000" dirty="0">
              <a:latin typeface="Verdana" pitchFamily="34" charset="0"/>
            </a:endParaRPr>
          </a:p>
          <a:p>
            <a:pPr lvl="1" algn="r">
              <a:defRPr/>
            </a:pPr>
            <a:r>
              <a:rPr lang="en-US" sz="2000" dirty="0">
                <a:latin typeface="Verdana" pitchFamily="34" charset="0"/>
              </a:rPr>
              <a:t> </a:t>
            </a:r>
          </a:p>
          <a:p>
            <a:pPr lvl="1" algn="r">
              <a:defRPr/>
            </a:pPr>
            <a:endParaRPr lang="en-US" sz="2000" dirty="0">
              <a:latin typeface="Verdana" pitchFamily="34" charset="0"/>
            </a:endParaRPr>
          </a:p>
        </p:txBody>
      </p:sp>
      <p:sp>
        <p:nvSpPr>
          <p:cNvPr id="7171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bg-BG" sz="3200" b="1" smtClean="0"/>
              <a:t>КА ИНЖЕНЕРИНГ 2004 ООД</a:t>
            </a:r>
            <a:endParaRPr lang="en-US" sz="3200" b="1" smtClean="0"/>
          </a:p>
        </p:txBody>
      </p:sp>
      <p:sp>
        <p:nvSpPr>
          <p:cNvPr id="13320" name="AutoShape 8"/>
          <p:cNvSpPr>
            <a:spLocks noChangeArrowheads="1"/>
          </p:cNvSpPr>
          <p:nvPr/>
        </p:nvSpPr>
        <p:spPr bwMode="gray">
          <a:xfrm>
            <a:off x="539552" y="1339850"/>
            <a:ext cx="3527425" cy="457200"/>
          </a:xfrm>
          <a:prstGeom prst="roundRect">
            <a:avLst>
              <a:gd name="adj" fmla="val 49106"/>
            </a:avLst>
          </a:prstGeom>
          <a:gradFill rotWithShape="1">
            <a:gsLst>
              <a:gs pos="0">
                <a:schemeClr val="hlink">
                  <a:gamma/>
                  <a:shade val="46275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bg-BG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СЪДЪРЖАНИЕ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44550" y="2065338"/>
            <a:ext cx="7842250" cy="4332287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endParaRPr lang="bg-BG" sz="2800" dirty="0" smtClean="0"/>
          </a:p>
          <a:p>
            <a:pPr algn="ctr" eaLnBrk="1" hangingPunct="1">
              <a:buFont typeface="Wingdings" pitchFamily="2" charset="2"/>
              <a:buNone/>
            </a:pPr>
            <a:endParaRPr lang="bg-BG" sz="2800" dirty="0" smtClean="0"/>
          </a:p>
          <a:p>
            <a:pPr algn="just" eaLnBrk="1" hangingPunct="1">
              <a:buFont typeface="Wingdings" pitchFamily="2" charset="2"/>
              <a:buNone/>
            </a:pPr>
            <a:r>
              <a:rPr lang="bg-BG" sz="1800" dirty="0" smtClean="0"/>
              <a:t>		Груб строеж, довършителни работи /настилки, облицовки, мазилки, шпакловки, бояджийски работи, гипсокартон  и др./, топлоизолации, ВиК инсталации, ел. инсталации, ОВК инсталации, реконструкции на фасади, дограми и др.</a:t>
            </a:r>
          </a:p>
          <a:p>
            <a:pPr algn="just" eaLnBrk="1" hangingPunct="1"/>
            <a:endParaRPr lang="bg-BG" sz="1800" dirty="0" smtClean="0"/>
          </a:p>
          <a:p>
            <a:pPr eaLnBrk="1" hangingPunct="1"/>
            <a:endParaRPr lang="bg-BG" sz="1800" dirty="0" smtClean="0"/>
          </a:p>
        </p:txBody>
      </p:sp>
      <p:sp>
        <p:nvSpPr>
          <p:cNvPr id="8195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bg-BG" sz="3200" b="1" smtClean="0"/>
              <a:t>КА ИНЖЕНЕРИНГ 2004 ООД</a:t>
            </a:r>
          </a:p>
        </p:txBody>
      </p:sp>
      <p:sp>
        <p:nvSpPr>
          <p:cNvPr id="379911" name="AutoShape 7"/>
          <p:cNvSpPr>
            <a:spLocks noChangeArrowheads="1"/>
          </p:cNvSpPr>
          <p:nvPr/>
        </p:nvSpPr>
        <p:spPr bwMode="gray">
          <a:xfrm>
            <a:off x="611560" y="1565275"/>
            <a:ext cx="3527425" cy="457200"/>
          </a:xfrm>
          <a:prstGeom prst="roundRect">
            <a:avLst>
              <a:gd name="adj" fmla="val 49106"/>
            </a:avLst>
          </a:prstGeom>
          <a:gradFill rotWithShape="1">
            <a:gsLst>
              <a:gs pos="0">
                <a:schemeClr val="hlink">
                  <a:gamma/>
                  <a:shade val="46275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bg-BG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Предмет на дейност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ransition spd="slow">
    <p:cover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bg-BG" sz="3200" b="1" smtClean="0"/>
              <a:t>КА ИНЖЕНЕРИНГ 2004 ООД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584" y="2348880"/>
            <a:ext cx="7848872" cy="38481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endParaRPr lang="bg-BG" sz="2400" dirty="0" smtClean="0">
              <a:solidFill>
                <a:srgbClr val="FF3300"/>
              </a:solidFill>
            </a:endParaRP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endParaRPr lang="bg-BG" sz="2400" dirty="0" smtClean="0">
              <a:solidFill>
                <a:srgbClr val="FF3300"/>
              </a:solidFill>
            </a:endParaRP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bg-BG" sz="1800" dirty="0" smtClean="0"/>
              <a:t>		Строителна фирма “КА ИНЖЕНЕРИНГ 2004” ООД е създадена през м. Май 2004 г. , насочвайки се към строителство, груб строеж, довършителни работи и ремонтни работи.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bg-BG" sz="1800" dirty="0" smtClean="0"/>
              <a:t> 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bg-BG" sz="1800" dirty="0" smtClean="0"/>
              <a:t>		Главната цел, която фирмата преследва е високо качество на строителния продукт и стабилни отношения със своите клиенти и доставчици,което постига спазвайки високи изисквания и утвърдени принципи във всички етапи на строителния процес.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bg-BG" sz="2400" dirty="0" smtClean="0"/>
              <a:t>   </a:t>
            </a:r>
            <a:endParaRPr lang="bg-BG" sz="1800" dirty="0" smtClean="0"/>
          </a:p>
        </p:txBody>
      </p:sp>
      <p:sp>
        <p:nvSpPr>
          <p:cNvPr id="381956" name="AutoShape 4"/>
          <p:cNvSpPr>
            <a:spLocks noChangeArrowheads="1"/>
          </p:cNvSpPr>
          <p:nvPr/>
        </p:nvSpPr>
        <p:spPr bwMode="gray">
          <a:xfrm>
            <a:off x="242888" y="1565275"/>
            <a:ext cx="3527425" cy="457200"/>
          </a:xfrm>
          <a:prstGeom prst="roundRect">
            <a:avLst>
              <a:gd name="adj" fmla="val 49106"/>
            </a:avLst>
          </a:prstGeom>
          <a:gradFill rotWithShape="1">
            <a:gsLst>
              <a:gs pos="0">
                <a:schemeClr val="hlink">
                  <a:gamma/>
                  <a:shade val="46275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bg-BG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Стратегия</a:t>
            </a:r>
            <a:endParaRPr lang="en-US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ransition spd="slow">
    <p:cover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bg-BG" sz="3200" b="1" smtClean="0"/>
              <a:t>КА ИНЖЕНЕРИНГ 2004 ООД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44550" y="1901825"/>
            <a:ext cx="7842250" cy="42973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bg-BG" sz="2400" smtClean="0"/>
              <a:t>	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bg-BG" sz="2400" smtClean="0">
                <a:solidFill>
                  <a:srgbClr val="FF3300"/>
                </a:solidFill>
              </a:rPr>
              <a:t>	</a:t>
            </a:r>
            <a:r>
              <a:rPr lang="bg-BG" sz="2800" b="1" u="sng" smtClean="0">
                <a:solidFill>
                  <a:schemeClr val="tx2"/>
                </a:solidFill>
              </a:rPr>
              <a:t>Акцентите в политиката на фирмата са 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bg-BG" sz="2800" b="1" u="sng" smtClean="0">
              <a:solidFill>
                <a:schemeClr val="tx2"/>
              </a:solidFill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ü"/>
            </a:pPr>
            <a:r>
              <a:rPr lang="bg-BG" sz="1800" smtClean="0">
                <a:cs typeface="Arial" charset="0"/>
              </a:rPr>
              <a:t>Съвременни технологии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ü"/>
            </a:pPr>
            <a:r>
              <a:rPr lang="bg-BG" sz="1800" smtClean="0">
                <a:cs typeface="Arial" charset="0"/>
              </a:rPr>
              <a:t>Кратки и сигурни срокове на изпълнение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ü"/>
            </a:pPr>
            <a:r>
              <a:rPr lang="bg-BG" sz="1800" smtClean="0">
                <a:cs typeface="Arial" charset="0"/>
              </a:rPr>
              <a:t>Материали, отговарящи на европейски и световни стандарти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ü"/>
            </a:pPr>
            <a:r>
              <a:rPr lang="bg-BG" sz="1800" smtClean="0">
                <a:cs typeface="Arial" charset="0"/>
              </a:rPr>
              <a:t>Коректни и надеждни доставчици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ü"/>
            </a:pPr>
            <a:r>
              <a:rPr lang="bg-BG" sz="1800" smtClean="0">
                <a:cs typeface="Arial" charset="0"/>
              </a:rPr>
              <a:t>Селективност в избора на нови обекти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ü"/>
            </a:pPr>
            <a:r>
              <a:rPr lang="bg-BG" sz="1800" smtClean="0">
                <a:cs typeface="Arial" charset="0"/>
              </a:rPr>
              <a:t>Гарантирана обратна връзка с клиента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ü"/>
            </a:pPr>
            <a:r>
              <a:rPr lang="bg-BG" sz="1800" smtClean="0">
                <a:cs typeface="Arial" charset="0"/>
              </a:rPr>
              <a:t>Гъвкав мениджмънт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ü"/>
            </a:pPr>
            <a:r>
              <a:rPr lang="bg-BG" sz="1800" smtClean="0">
                <a:cs typeface="Arial" charset="0"/>
              </a:rPr>
              <a:t>Висококвалифицирани служители</a:t>
            </a:r>
            <a:endParaRPr lang="bg-BG" sz="1800" smtClean="0"/>
          </a:p>
        </p:txBody>
      </p:sp>
      <p:sp>
        <p:nvSpPr>
          <p:cNvPr id="399364" name="AutoShape 4"/>
          <p:cNvSpPr>
            <a:spLocks noChangeArrowheads="1"/>
          </p:cNvSpPr>
          <p:nvPr/>
        </p:nvSpPr>
        <p:spPr bwMode="gray">
          <a:xfrm>
            <a:off x="242888" y="1565275"/>
            <a:ext cx="3527425" cy="457200"/>
          </a:xfrm>
          <a:prstGeom prst="roundRect">
            <a:avLst>
              <a:gd name="adj" fmla="val 49106"/>
            </a:avLst>
          </a:prstGeom>
          <a:gradFill rotWithShape="1">
            <a:gsLst>
              <a:gs pos="0">
                <a:schemeClr val="hlink">
                  <a:gamma/>
                  <a:shade val="46275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bg-BG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Политика</a:t>
            </a:r>
            <a:endParaRPr lang="en-US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ransition spd="slow">
    <p:cover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05089" y="1803400"/>
            <a:ext cx="6373534" cy="46323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4725" name="AutoShape 5"/>
          <p:cNvSpPr>
            <a:spLocks noChangeArrowheads="1"/>
          </p:cNvSpPr>
          <p:nvPr/>
        </p:nvSpPr>
        <p:spPr bwMode="gray">
          <a:xfrm>
            <a:off x="179512" y="1346200"/>
            <a:ext cx="3527425" cy="457200"/>
          </a:xfrm>
          <a:prstGeom prst="roundRect">
            <a:avLst>
              <a:gd name="adj" fmla="val 49106"/>
            </a:avLst>
          </a:prstGeom>
          <a:gradFill rotWithShape="1">
            <a:gsLst>
              <a:gs pos="0">
                <a:schemeClr val="hlink">
                  <a:gamma/>
                  <a:shade val="46275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bg-BG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Регистрация</a:t>
            </a:r>
            <a:endParaRPr lang="en-US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1268" name="Rectangle 6"/>
          <p:cNvSpPr>
            <a:spLocks noChangeArrowheads="1"/>
          </p:cNvSpPr>
          <p:nvPr/>
        </p:nvSpPr>
        <p:spPr bwMode="gray">
          <a:xfrm>
            <a:off x="1447800" y="206375"/>
            <a:ext cx="6858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rgbClr val="00000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1" hangingPunct="1"/>
            <a:r>
              <a:rPr lang="bg-BG" sz="3200" b="1">
                <a:solidFill>
                  <a:schemeClr val="bg1"/>
                </a:solidFill>
                <a:latin typeface="Arial" charset="0"/>
              </a:rPr>
              <a:t>КА ИНЖЕНЕРИНГ 2004 ООД</a:t>
            </a:r>
          </a:p>
        </p:txBody>
      </p:sp>
    </p:spTree>
  </p:cSld>
  <p:clrMapOvr>
    <a:masterClrMapping/>
  </p:clrMapOvr>
  <p:transition spd="slow">
    <p:cover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25600" y="1791307"/>
            <a:ext cx="6315075" cy="458983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5747" name="AutoShape 3"/>
          <p:cNvSpPr>
            <a:spLocks noChangeArrowheads="1"/>
          </p:cNvSpPr>
          <p:nvPr/>
        </p:nvSpPr>
        <p:spPr bwMode="gray">
          <a:xfrm>
            <a:off x="216149" y="1250950"/>
            <a:ext cx="3527425" cy="457200"/>
          </a:xfrm>
          <a:prstGeom prst="roundRect">
            <a:avLst>
              <a:gd name="adj" fmla="val 49106"/>
            </a:avLst>
          </a:prstGeom>
          <a:gradFill rotWithShape="1">
            <a:gsLst>
              <a:gs pos="0">
                <a:schemeClr val="hlink">
                  <a:gamma/>
                  <a:shade val="46275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bg-BG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Регистрация</a:t>
            </a:r>
            <a:endParaRPr lang="en-US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gray">
          <a:xfrm>
            <a:off x="1447800" y="206375"/>
            <a:ext cx="6858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rgbClr val="00000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1" hangingPunct="1"/>
            <a:r>
              <a:rPr lang="bg-BG" sz="3200" b="1">
                <a:solidFill>
                  <a:schemeClr val="bg1"/>
                </a:solidFill>
                <a:latin typeface="Arial" charset="0"/>
              </a:rPr>
              <a:t>КА ИНЖЕНЕРИНГ 2004 ООД</a:t>
            </a:r>
          </a:p>
        </p:txBody>
      </p:sp>
    </p:spTree>
  </p:cSld>
  <p:clrMapOvr>
    <a:masterClrMapping/>
  </p:clrMapOvr>
  <p:transition spd="slow">
    <p:cover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bg-BG" sz="3200" b="1" smtClean="0"/>
              <a:t>КА ИНЖЕНЕРИНГ 2004 ООД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23938" y="2106613"/>
            <a:ext cx="7662862" cy="4930775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endParaRPr lang="bg-BG" sz="1800" dirty="0" smtClean="0">
              <a:solidFill>
                <a:srgbClr val="FF3300"/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bg-BG" sz="1600" dirty="0" smtClean="0">
                <a:solidFill>
                  <a:srgbClr val="FF3300"/>
                </a:solidFill>
              </a:rPr>
              <a:t>	</a:t>
            </a:r>
            <a:r>
              <a:rPr lang="bg-BG" sz="2000" b="1" u="sng" dirty="0" smtClean="0">
                <a:solidFill>
                  <a:schemeClr val="tx2"/>
                </a:solidFill>
              </a:rPr>
              <a:t>СТРОИТЕЛСТВО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bg-BG" sz="1800" b="1" u="sng" dirty="0" smtClean="0">
              <a:solidFill>
                <a:schemeClr val="tx2"/>
              </a:solidFill>
            </a:endParaRP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bg-BG" sz="1800" dirty="0" smtClean="0"/>
              <a:t>		От проучване и изследване на нови възможности за строителство до задоволяването на всички изисквания на клиента, дружеството минава през всички етапи на взаимоотношения в строителството. 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endParaRPr lang="bg-BG" sz="1800" dirty="0" smtClean="0"/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bg-BG" sz="1800" dirty="0" smtClean="0"/>
              <a:t>		Изпълнението на всички видове работи – груб строеж, довършителни работи, сухо строителство е под непрекъснат контрол от инвеститора и строителния</a:t>
            </a:r>
            <a:r>
              <a:rPr lang="en-US" sz="1800" dirty="0" smtClean="0"/>
              <a:t> </a:t>
            </a:r>
            <a:r>
              <a:rPr lang="bg-BG" sz="1800" dirty="0" smtClean="0"/>
              <a:t>надзор, което определя въвеждането на обектите в експлоатация в срок и съгласно нормативните бази и съобразно поетите ангажименти.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endParaRPr lang="bg-BG" sz="1800" dirty="0" smtClean="0"/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bg-BG" sz="1800" dirty="0" smtClean="0"/>
              <a:t>		Работата с постоянни подизпълнители и партньори е друга предпоставка за качествено изпълнение и спазване на уговорените срокове.</a:t>
            </a:r>
            <a:endParaRPr lang="bg-BG" sz="1800" dirty="0" smtClean="0">
              <a:cs typeface="Arial" charset="0"/>
            </a:endParaRP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bg-BG" sz="1800" dirty="0" smtClean="0">
                <a:cs typeface="Arial" charset="0"/>
              </a:rPr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bg-BG" sz="1800" dirty="0" smtClean="0"/>
          </a:p>
        </p:txBody>
      </p:sp>
      <p:sp>
        <p:nvSpPr>
          <p:cNvPr id="394244" name="AutoShape 4"/>
          <p:cNvSpPr>
            <a:spLocks noChangeArrowheads="1"/>
          </p:cNvSpPr>
          <p:nvPr/>
        </p:nvSpPr>
        <p:spPr bwMode="gray">
          <a:xfrm>
            <a:off x="267321" y="1377950"/>
            <a:ext cx="3527425" cy="457200"/>
          </a:xfrm>
          <a:prstGeom prst="roundRect">
            <a:avLst>
              <a:gd name="adj" fmla="val 49106"/>
            </a:avLst>
          </a:prstGeom>
          <a:gradFill rotWithShape="1">
            <a:gsLst>
              <a:gs pos="0">
                <a:schemeClr val="hlink">
                  <a:gamma/>
                  <a:shade val="46275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bg-BG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Дейности</a:t>
            </a:r>
            <a:endParaRPr lang="en-US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ransition spd="slow">
    <p:cover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bg-BG" sz="3200" b="1" smtClean="0"/>
              <a:t>КА ИНЖЕНЕРИНГ 2004  ООД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875" y="2564904"/>
            <a:ext cx="7781925" cy="3528392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bg-BG" sz="2000" b="1" dirty="0" smtClean="0">
                <a:solidFill>
                  <a:schemeClr val="tx2"/>
                </a:solidFill>
              </a:rPr>
              <a:t>       </a:t>
            </a:r>
            <a:r>
              <a:rPr lang="bg-BG" sz="2000" b="1" u="sng" dirty="0" smtClean="0">
                <a:solidFill>
                  <a:schemeClr val="tx2"/>
                </a:solidFill>
              </a:rPr>
              <a:t>ГРУБ СТРОЕЖ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endParaRPr lang="bg-BG" sz="2000" b="1" dirty="0" smtClean="0">
              <a:solidFill>
                <a:schemeClr val="tx2"/>
              </a:solidFill>
            </a:endParaRP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bg-BG" sz="1800" dirty="0" smtClean="0"/>
              <a:t>		“КА ИНЖЕНЕРИНГ 2004” ООД има дългогодишни традиции            в изпълнението на грубия строеж на сгради. Постигнатото високо качество и прецизност, както и кратките срокове на изпълнение се дължат на екип от висококвалифицирани специалисти и използването на съвременни технологии в строителството. 	Фирмата разполага с различни видове съвременни кофражни системи и пълно технологично оборудване.</a:t>
            </a:r>
          </a:p>
        </p:txBody>
      </p:sp>
      <p:sp>
        <p:nvSpPr>
          <p:cNvPr id="395268" name="AutoShape 4"/>
          <p:cNvSpPr>
            <a:spLocks noChangeArrowheads="1"/>
          </p:cNvSpPr>
          <p:nvPr/>
        </p:nvSpPr>
        <p:spPr bwMode="gray">
          <a:xfrm>
            <a:off x="242888" y="1565275"/>
            <a:ext cx="3527425" cy="457200"/>
          </a:xfrm>
          <a:prstGeom prst="roundRect">
            <a:avLst>
              <a:gd name="adj" fmla="val 49106"/>
            </a:avLst>
          </a:prstGeom>
          <a:gradFill rotWithShape="1">
            <a:gsLst>
              <a:gs pos="0">
                <a:schemeClr val="hlink">
                  <a:gamma/>
                  <a:shade val="46275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bg-BG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Дейности</a:t>
            </a:r>
            <a:endParaRPr lang="en-US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ransition spd="slow">
    <p:cover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bg-BG" sz="3200" b="1" smtClean="0"/>
              <a:t>КА ИНЖЕНЕРИНГ 2004</a:t>
            </a:r>
            <a:r>
              <a:rPr lang="en-US" sz="3200" b="1" smtClean="0"/>
              <a:t>  </a:t>
            </a:r>
            <a:r>
              <a:rPr lang="bg-BG" sz="3200" b="1" smtClean="0"/>
              <a:t>ООД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23938" y="2492896"/>
            <a:ext cx="7662862" cy="3904729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bg-BG" dirty="0" smtClean="0"/>
              <a:t>     </a:t>
            </a:r>
            <a:r>
              <a:rPr lang="bg-BG" sz="2000" b="1" u="sng" dirty="0" smtClean="0">
                <a:solidFill>
                  <a:schemeClr val="tx2"/>
                </a:solidFill>
              </a:rPr>
              <a:t>ДОВЪРШИТЕЛНИ РАБОТИ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endParaRPr lang="bg-BG" sz="2000" b="1" u="sng" dirty="0" smtClean="0">
              <a:solidFill>
                <a:schemeClr val="tx2"/>
              </a:solidFill>
            </a:endParaRP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bg-BG" sz="1800" dirty="0" smtClean="0"/>
              <a:t>	Дружеството разполага с висококвалифицирани специалисти в 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bg-BG" sz="1800" dirty="0" smtClean="0"/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bg-BG" sz="1800" dirty="0" smtClean="0"/>
              <a:t>областта на довършителните работи. 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bg-BG" sz="1800" dirty="0" smtClean="0"/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bg-BG" sz="1800" dirty="0" smtClean="0"/>
              <a:t>	Използваните материали са с гарантирано качество от 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bg-BG" sz="1800" dirty="0" smtClean="0"/>
              <a:t>водещи фирми на пазара</a:t>
            </a:r>
            <a:r>
              <a:rPr lang="bg-BG" dirty="0" smtClean="0"/>
              <a:t>.</a:t>
            </a:r>
          </a:p>
        </p:txBody>
      </p:sp>
      <p:sp>
        <p:nvSpPr>
          <p:cNvPr id="396292" name="AutoShape 4"/>
          <p:cNvSpPr>
            <a:spLocks noChangeArrowheads="1"/>
          </p:cNvSpPr>
          <p:nvPr/>
        </p:nvSpPr>
        <p:spPr bwMode="gray">
          <a:xfrm>
            <a:off x="242888" y="1565275"/>
            <a:ext cx="3527425" cy="457200"/>
          </a:xfrm>
          <a:prstGeom prst="roundRect">
            <a:avLst>
              <a:gd name="adj" fmla="val 49106"/>
            </a:avLst>
          </a:prstGeom>
          <a:gradFill rotWithShape="1">
            <a:gsLst>
              <a:gs pos="0">
                <a:schemeClr val="hlink">
                  <a:gamma/>
                  <a:shade val="46275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bg-BG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Дейности</a:t>
            </a:r>
            <a:endParaRPr lang="en-US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ransition spd="slow">
    <p:cover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1541463" y="0"/>
            <a:ext cx="7602537" cy="842963"/>
          </a:xfrm>
        </p:spPr>
        <p:txBody>
          <a:bodyPr/>
          <a:lstStyle/>
          <a:p>
            <a:pPr eaLnBrk="1" hangingPunct="1"/>
            <a:r>
              <a:rPr lang="bg-BG" sz="3200" b="1" smtClean="0"/>
              <a:t>КА ИНЖЕНЕРИНГ 2004 ООД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63613" y="1600200"/>
            <a:ext cx="7877175" cy="45339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endParaRPr lang="bg-BG" sz="3600" dirty="0" smtClean="0">
              <a:solidFill>
                <a:srgbClr val="FF3300"/>
              </a:solidFill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bg-BG" sz="2000" b="1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bg-BG" sz="2000" b="1" dirty="0" smtClean="0">
                <a:solidFill>
                  <a:schemeClr val="tx2"/>
                </a:solidFill>
              </a:rPr>
              <a:t>Към м. Ноември 2012 г. Дружеството се състои от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bg-BG" sz="2000" b="1" dirty="0" smtClean="0">
                <a:solidFill>
                  <a:schemeClr val="tx2"/>
                </a:solidFill>
              </a:rPr>
              <a:t>следния персонал: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bg-BG" sz="2000" b="1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ü"/>
            </a:pPr>
            <a:r>
              <a:rPr lang="bg-BG" sz="2000" dirty="0" smtClean="0"/>
              <a:t>Техническо ръководство;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bg-BG" sz="20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Char char="ü"/>
            </a:pPr>
            <a:r>
              <a:rPr lang="bg-BG" sz="2000" dirty="0" smtClean="0"/>
              <a:t>Квалифициран персонал;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bg-BG" sz="20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Char char="ü"/>
            </a:pPr>
            <a:r>
              <a:rPr lang="bg-BG" sz="2000" dirty="0" smtClean="0"/>
              <a:t>Общи работници.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bg-BG" sz="20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Char char="ü"/>
            </a:pPr>
            <a:r>
              <a:rPr lang="bg-BG" sz="2000" dirty="0" smtClean="0"/>
              <a:t>Към настоящият момент личния състав на Дружеството наброява 3</a:t>
            </a:r>
            <a:r>
              <a:rPr lang="en-US" sz="2000" smtClean="0"/>
              <a:t>5</a:t>
            </a:r>
            <a:r>
              <a:rPr lang="bg-BG" sz="2000" smtClean="0"/>
              <a:t> </a:t>
            </a:r>
            <a:r>
              <a:rPr lang="bg-BG" sz="2000" dirty="0" smtClean="0"/>
              <a:t>човека.</a:t>
            </a:r>
          </a:p>
        </p:txBody>
      </p:sp>
      <p:sp>
        <p:nvSpPr>
          <p:cNvPr id="380932" name="AutoShape 4"/>
          <p:cNvSpPr>
            <a:spLocks noChangeArrowheads="1"/>
          </p:cNvSpPr>
          <p:nvPr/>
        </p:nvSpPr>
        <p:spPr bwMode="gray">
          <a:xfrm>
            <a:off x="242888" y="1565275"/>
            <a:ext cx="3527425" cy="457200"/>
          </a:xfrm>
          <a:prstGeom prst="roundRect">
            <a:avLst>
              <a:gd name="adj" fmla="val 49106"/>
            </a:avLst>
          </a:prstGeom>
          <a:gradFill rotWithShape="1">
            <a:gsLst>
              <a:gs pos="0">
                <a:schemeClr val="hlink">
                  <a:gamma/>
                  <a:shade val="46275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bg-BG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Персонал</a:t>
            </a:r>
            <a:endParaRPr lang="en-US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ransition spd="slow">
    <p:cover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444625" y="0"/>
            <a:ext cx="8229600" cy="903288"/>
          </a:xfrm>
        </p:spPr>
        <p:txBody>
          <a:bodyPr/>
          <a:lstStyle/>
          <a:p>
            <a:pPr eaLnBrk="1" hangingPunct="1"/>
            <a:r>
              <a:rPr lang="bg-BG" sz="3200" b="1" smtClean="0">
                <a:cs typeface="Arial" charset="0"/>
              </a:rPr>
              <a:t>КА ИНЖЕНЕРИНГ 2004 ООД</a:t>
            </a:r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 flipV="1">
            <a:off x="542925" y="1925638"/>
            <a:ext cx="8274050" cy="1189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>
            <a:spAutoFit/>
          </a:bodyPr>
          <a:lstStyle/>
          <a:p>
            <a:pPr marL="636588" lvl="1" indent="-60325" eaLnBrk="1" hangingPunct="1">
              <a:lnSpc>
                <a:spcPct val="120000"/>
              </a:lnSpc>
              <a:spcBef>
                <a:spcPct val="50000"/>
              </a:spcBef>
              <a:buClr>
                <a:schemeClr val="folHlink"/>
              </a:buClr>
              <a:buFont typeface="Wingdings" pitchFamily="2" charset="2"/>
              <a:buNone/>
            </a:pPr>
            <a:endParaRPr lang="en-US" sz="1800" b="1">
              <a:solidFill>
                <a:schemeClr val="bg1"/>
              </a:solidFill>
              <a:latin typeface="Verdana" pitchFamily="34" charset="0"/>
              <a:cs typeface="Arial" charset="0"/>
            </a:endParaRPr>
          </a:p>
          <a:p>
            <a:pPr marL="636588" lvl="1" indent="-60325" eaLnBrk="1" hangingPunct="1">
              <a:lnSpc>
                <a:spcPct val="120000"/>
              </a:lnSpc>
              <a:spcBef>
                <a:spcPct val="50000"/>
              </a:spcBef>
              <a:buClr>
                <a:schemeClr val="folHlink"/>
              </a:buClr>
              <a:buFont typeface="Wingdings" pitchFamily="2" charset="2"/>
              <a:buNone/>
            </a:pPr>
            <a:endParaRPr lang="en-US" sz="1800" b="1">
              <a:solidFill>
                <a:schemeClr val="bg1"/>
              </a:solidFill>
              <a:latin typeface="Verdana" pitchFamily="34" charset="0"/>
              <a:cs typeface="Arial" charset="0"/>
            </a:endParaRPr>
          </a:p>
          <a:p>
            <a:pPr marL="636588" lvl="1" indent="-60325" eaLnBrk="1" hangingPunct="1">
              <a:lnSpc>
                <a:spcPct val="90000"/>
              </a:lnSpc>
              <a:spcBef>
                <a:spcPct val="50000"/>
              </a:spcBef>
              <a:buClr>
                <a:schemeClr val="folHlink"/>
              </a:buClr>
              <a:buFont typeface="Wingdings" pitchFamily="2" charset="2"/>
              <a:buNone/>
            </a:pPr>
            <a:endParaRPr lang="en-US" sz="1400" b="1">
              <a:solidFill>
                <a:srgbClr val="000099"/>
              </a:solidFill>
              <a:latin typeface="Arial" charset="0"/>
              <a:cs typeface="Arial" charset="0"/>
            </a:endParaRPr>
          </a:p>
        </p:txBody>
      </p:sp>
      <p:sp>
        <p:nvSpPr>
          <p:cNvPr id="332804" name="Rectangle 4"/>
          <p:cNvSpPr>
            <a:spLocks noChangeArrowheads="1"/>
          </p:cNvSpPr>
          <p:nvPr/>
        </p:nvSpPr>
        <p:spPr bwMode="auto">
          <a:xfrm>
            <a:off x="904875" y="1744663"/>
            <a:ext cx="7334250" cy="5262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bg-BG" sz="320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</a:p>
          <a:p>
            <a:pPr>
              <a:defRPr/>
            </a:pPr>
            <a:r>
              <a:rPr lang="bg-BG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Към м. </a:t>
            </a:r>
            <a:r>
              <a:rPr lang="bg-BG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Ноември  2012 </a:t>
            </a:r>
            <a:r>
              <a:rPr lang="bg-BG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г. Дружеството разполага със собстени:</a:t>
            </a:r>
          </a:p>
          <a:p>
            <a:pPr>
              <a:defRPr/>
            </a:pPr>
            <a:endParaRPr lang="bg-BG" sz="2000" b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>
              <a:buClr>
                <a:schemeClr val="hlink"/>
              </a:buClr>
              <a:buFont typeface="Wingdings" pitchFamily="2" charset="2"/>
              <a:buChar char="ü"/>
              <a:defRPr/>
            </a:pPr>
            <a:r>
              <a:rPr lang="bg-BG" sz="18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Лекотоварен транспорт</a:t>
            </a:r>
            <a:r>
              <a:rPr lang="en-US" sz="18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;</a:t>
            </a:r>
          </a:p>
          <a:p>
            <a:pPr>
              <a:buClr>
                <a:schemeClr val="hlink"/>
              </a:buClr>
              <a:buFont typeface="Wingdings" pitchFamily="2" charset="2"/>
              <a:buChar char="ü"/>
              <a:defRPr/>
            </a:pPr>
            <a:endParaRPr lang="en-US" sz="1800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>
              <a:buClr>
                <a:schemeClr val="hlink"/>
              </a:buClr>
              <a:buFont typeface="Wingdings" pitchFamily="2" charset="2"/>
              <a:buChar char="ü"/>
              <a:defRPr/>
            </a:pPr>
            <a:r>
              <a:rPr lang="en-US" sz="18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bg-BG" sz="18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Леки автомобили;</a:t>
            </a:r>
            <a:endParaRPr lang="en-US" sz="1800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>
              <a:buClr>
                <a:schemeClr val="hlink"/>
              </a:buClr>
              <a:buFont typeface="Wingdings" pitchFamily="2" charset="2"/>
              <a:buChar char="ü"/>
              <a:defRPr/>
            </a:pPr>
            <a:endParaRPr lang="en-US" sz="1800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>
              <a:buClr>
                <a:schemeClr val="hlink"/>
              </a:buClr>
              <a:buFont typeface="Wingdings" pitchFamily="2" charset="2"/>
              <a:buChar char="ü"/>
              <a:defRPr/>
            </a:pPr>
            <a:r>
              <a:rPr lang="en-US" sz="18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bg-BG" sz="18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Къртачна техника;</a:t>
            </a:r>
            <a:endParaRPr lang="en-US" sz="1800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>
              <a:buClr>
                <a:schemeClr val="hlink"/>
              </a:buClr>
              <a:buFont typeface="Wingdings" pitchFamily="2" charset="2"/>
              <a:buNone/>
              <a:defRPr/>
            </a:pPr>
            <a:endParaRPr lang="en-US" sz="1800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>
              <a:buClr>
                <a:schemeClr val="hlink"/>
              </a:buClr>
              <a:buFont typeface="Wingdings" pitchFamily="2" charset="2"/>
              <a:buChar char="ü"/>
              <a:defRPr/>
            </a:pPr>
            <a:r>
              <a:rPr lang="en-US" sz="18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bg-BG" sz="18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Ударно-пробивни машини;</a:t>
            </a:r>
            <a:r>
              <a:rPr lang="en-US" sz="18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</a:p>
          <a:p>
            <a:pPr>
              <a:buClr>
                <a:schemeClr val="hlink"/>
              </a:buClr>
              <a:buFont typeface="Wingdings" pitchFamily="2" charset="2"/>
              <a:buChar char="ü"/>
              <a:defRPr/>
            </a:pPr>
            <a:endParaRPr lang="en-US" sz="1800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>
              <a:buClr>
                <a:schemeClr val="hlink"/>
              </a:buClr>
              <a:buFont typeface="Wingdings" pitchFamily="2" charset="2"/>
              <a:buChar char="ü"/>
              <a:defRPr/>
            </a:pPr>
            <a:r>
              <a:rPr lang="en-US" sz="18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bg-BG" sz="18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Инвентарно скеле;</a:t>
            </a:r>
            <a:endParaRPr lang="en-US" sz="1800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>
              <a:buClr>
                <a:schemeClr val="hlink"/>
              </a:buClr>
              <a:buFont typeface="Wingdings" pitchFamily="2" charset="2"/>
              <a:buChar char="ü"/>
              <a:defRPr/>
            </a:pPr>
            <a:endParaRPr lang="en-US" sz="1800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>
              <a:buClr>
                <a:schemeClr val="hlink"/>
              </a:buClr>
              <a:buFont typeface="Wingdings" pitchFamily="2" charset="2"/>
              <a:buChar char="ü"/>
              <a:defRPr/>
            </a:pPr>
            <a:r>
              <a:rPr lang="en-US" sz="18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bg-BG" sz="18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Бояджийска техника и др.</a:t>
            </a:r>
          </a:p>
          <a:p>
            <a:pPr>
              <a:buFontTx/>
              <a:buChar char="-"/>
              <a:defRPr/>
            </a:pPr>
            <a:endParaRPr lang="bg-BG" sz="1800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>
              <a:buFontTx/>
              <a:buChar char="-"/>
              <a:defRPr/>
            </a:pPr>
            <a:endParaRPr lang="bg-BG" sz="2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2805" name="AutoShape 5"/>
          <p:cNvSpPr>
            <a:spLocks noChangeArrowheads="1"/>
          </p:cNvSpPr>
          <p:nvPr/>
        </p:nvSpPr>
        <p:spPr bwMode="gray">
          <a:xfrm>
            <a:off x="467544" y="1565275"/>
            <a:ext cx="3527425" cy="457200"/>
          </a:xfrm>
          <a:prstGeom prst="roundRect">
            <a:avLst>
              <a:gd name="adj" fmla="val 49106"/>
            </a:avLst>
          </a:prstGeom>
          <a:gradFill rotWithShape="1">
            <a:gsLst>
              <a:gs pos="0">
                <a:schemeClr val="hlink">
                  <a:gamma/>
                  <a:shade val="46275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bg-BG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Механизация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bg-BG" sz="3200" b="1" smtClean="0"/>
              <a:t>КА ИНЖЕНЕРИНГ 2004 ООД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371600"/>
            <a:ext cx="8075240" cy="5026025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endParaRPr lang="bg-BG" sz="1800" dirty="0" smtClean="0"/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dirty="0" smtClean="0"/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dirty="0" smtClean="0"/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endParaRPr lang="bg-BG" sz="1800" dirty="0" smtClean="0"/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bg-BG" sz="1800" dirty="0" smtClean="0"/>
              <a:t>РЗОК – гр. Сливен – РЗП 1560 м2;</a:t>
            </a:r>
            <a:endParaRPr lang="en-US" sz="1800" dirty="0" smtClean="0"/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ü"/>
            </a:pPr>
            <a:endParaRPr lang="en-US" sz="1800" dirty="0" smtClean="0"/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bg-BG" sz="1800" dirty="0" smtClean="0"/>
              <a:t>РЗОК – гр. Пазарджик – РЗП 1620 м2;</a:t>
            </a:r>
            <a:endParaRPr lang="en-US" sz="1800" dirty="0" smtClean="0"/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ü"/>
            </a:pPr>
            <a:endParaRPr lang="en-US" sz="1800" dirty="0" smtClean="0"/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bg-BG" sz="1800" dirty="0" smtClean="0"/>
              <a:t>26 бр. Общински офиси към РЗОК – гр. Сливен, Стара Загора, Варна, Шумен, Бургас и Ямбол;</a:t>
            </a:r>
            <a:endParaRPr lang="en-US" sz="1800" dirty="0" smtClean="0"/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ü"/>
            </a:pPr>
            <a:endParaRPr lang="en-US" sz="1800" dirty="0" smtClean="0"/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bg-BG" sz="1800" dirty="0" smtClean="0"/>
              <a:t>Основен ремонт кабинети на Върховна касационна прокуратура, находящи се на бул. Ал. Стамболийски – София – РЗП 450 м2;</a:t>
            </a:r>
            <a:endParaRPr lang="en-US" sz="1800" dirty="0" smtClean="0"/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ü"/>
            </a:pPr>
            <a:endParaRPr lang="en-US" sz="1800" dirty="0" smtClean="0"/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bg-BG" sz="1800" dirty="0" smtClean="0"/>
              <a:t>Реставрация фасади на жилищна сграда, находяща се на бул. Витоша № 61 – площ 1600 м2;</a:t>
            </a:r>
          </a:p>
        </p:txBody>
      </p:sp>
      <p:sp>
        <p:nvSpPr>
          <p:cNvPr id="382980" name="AutoShape 4"/>
          <p:cNvSpPr>
            <a:spLocks noChangeArrowheads="1"/>
          </p:cNvSpPr>
          <p:nvPr/>
        </p:nvSpPr>
        <p:spPr bwMode="gray">
          <a:xfrm>
            <a:off x="611560" y="1565275"/>
            <a:ext cx="3527425" cy="457200"/>
          </a:xfrm>
          <a:prstGeom prst="roundRect">
            <a:avLst>
              <a:gd name="adj" fmla="val 49106"/>
            </a:avLst>
          </a:prstGeom>
          <a:gradFill rotWithShape="1">
            <a:gsLst>
              <a:gs pos="0">
                <a:schemeClr val="hlink">
                  <a:gamma/>
                  <a:shade val="46275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bg-BG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Изпълнени обекти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ransition spd="slow">
    <p:cover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bg-BG" sz="3200" b="1" smtClean="0"/>
              <a:t>КА ИНЖЕНЕРИНГ 2004 ООД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577" y="2286000"/>
            <a:ext cx="7920879" cy="4410075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bg-BG" sz="1800" dirty="0" smtClean="0"/>
              <a:t>Ресторант за бързо хранене “</a:t>
            </a:r>
            <a:r>
              <a:rPr lang="en-US" sz="1800" dirty="0" smtClean="0"/>
              <a:t>HAPPY</a:t>
            </a:r>
            <a:r>
              <a:rPr lang="bg-BG" sz="1800" dirty="0" smtClean="0"/>
              <a:t>”, находящ се в </a:t>
            </a:r>
            <a:r>
              <a:rPr lang="en-US" sz="1800" dirty="0" smtClean="0"/>
              <a:t>Mall of Sofia</a:t>
            </a:r>
            <a:r>
              <a:rPr lang="bg-BG" sz="1800" dirty="0" smtClean="0"/>
              <a:t> – РЗП 742 м2;</a:t>
            </a:r>
            <a:endParaRPr lang="en-US" sz="1800" dirty="0" smtClean="0"/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ü"/>
            </a:pPr>
            <a:endParaRPr lang="en-US" sz="1800" dirty="0" smtClean="0"/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bg-BG" sz="1800" dirty="0" smtClean="0"/>
              <a:t>Ресторант “</a:t>
            </a:r>
            <a:r>
              <a:rPr lang="en-US" sz="1800" dirty="0" smtClean="0"/>
              <a:t>CAPTAIN COOK</a:t>
            </a:r>
            <a:r>
              <a:rPr lang="bg-BG" sz="1800" dirty="0" smtClean="0"/>
              <a:t>” – Пловдив – РЗП 815 м2;</a:t>
            </a:r>
            <a:endParaRPr lang="en-US" sz="1800" dirty="0" smtClean="0"/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ü"/>
            </a:pPr>
            <a:endParaRPr lang="en-US" sz="1800" dirty="0" smtClean="0"/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bg-BG" sz="1800" dirty="0" smtClean="0"/>
              <a:t>Японски ресторант “</a:t>
            </a:r>
            <a:r>
              <a:rPr lang="en-US" sz="1800" dirty="0" smtClean="0"/>
              <a:t>SASA</a:t>
            </a:r>
            <a:r>
              <a:rPr lang="bg-BG" sz="1800" dirty="0" smtClean="0"/>
              <a:t>” – 18-ти етаж х-л</a:t>
            </a:r>
            <a:r>
              <a:rPr lang="en-US" sz="1800" dirty="0" smtClean="0"/>
              <a:t> </a:t>
            </a:r>
            <a:r>
              <a:rPr lang="bg-BG" sz="1800" dirty="0" smtClean="0"/>
              <a:t>“ХЕМУС” – София – РЗП 460 м2;</a:t>
            </a:r>
            <a:endParaRPr lang="en-US" sz="1800" dirty="0" smtClean="0"/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ü"/>
            </a:pPr>
            <a:endParaRPr lang="en-US" sz="1800" dirty="0" smtClean="0"/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bg-BG" sz="1800" dirty="0" smtClean="0"/>
              <a:t>Основен ремонт ресторанти за бързо хранене “</a:t>
            </a:r>
            <a:r>
              <a:rPr lang="en-US" sz="1800" dirty="0" smtClean="0"/>
              <a:t>HAPPY</a:t>
            </a:r>
            <a:r>
              <a:rPr lang="bg-BG" sz="1800" dirty="0" smtClean="0"/>
              <a:t>” – Шел-Север и Шел-Юг – РЗП 400 м2;</a:t>
            </a:r>
            <a:endParaRPr lang="en-US" sz="1800" dirty="0" smtClean="0"/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ü"/>
            </a:pPr>
            <a:endParaRPr lang="en-US" sz="1800" dirty="0" smtClean="0"/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bg-BG" sz="1800" dirty="0" smtClean="0"/>
              <a:t>Рибен ресторант “</a:t>
            </a:r>
            <a:r>
              <a:rPr lang="en-US" sz="1800" dirty="0" smtClean="0"/>
              <a:t>BARKENO</a:t>
            </a:r>
            <a:r>
              <a:rPr lang="bg-BG" sz="1800" dirty="0" smtClean="0"/>
              <a:t>” и Пиано-бар – Барселона – РЗП 2400 м2;</a:t>
            </a:r>
            <a:endParaRPr lang="en-US" sz="1800" dirty="0" smtClean="0"/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ü"/>
            </a:pPr>
            <a:endParaRPr lang="en-US" sz="1800" dirty="0" smtClean="0"/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bg-BG" sz="1800" dirty="0" smtClean="0"/>
              <a:t>3 броя “Кафе – бар” на Терминал 2 – летище София; </a:t>
            </a:r>
          </a:p>
          <a:p>
            <a:pPr algn="just" eaLnBrk="1" hangingPunct="1">
              <a:lnSpc>
                <a:spcPct val="80000"/>
              </a:lnSpc>
            </a:pPr>
            <a:endParaRPr lang="bg-BG" sz="1800" dirty="0" smtClean="0"/>
          </a:p>
        </p:txBody>
      </p:sp>
      <p:sp>
        <p:nvSpPr>
          <p:cNvPr id="384005" name="AutoShape 5"/>
          <p:cNvSpPr>
            <a:spLocks noChangeArrowheads="1"/>
          </p:cNvSpPr>
          <p:nvPr/>
        </p:nvSpPr>
        <p:spPr bwMode="gray">
          <a:xfrm>
            <a:off x="755576" y="1504950"/>
            <a:ext cx="3527425" cy="457200"/>
          </a:xfrm>
          <a:prstGeom prst="roundRect">
            <a:avLst>
              <a:gd name="adj" fmla="val 49106"/>
            </a:avLst>
          </a:prstGeom>
          <a:gradFill rotWithShape="1">
            <a:gsLst>
              <a:gs pos="0">
                <a:schemeClr val="hlink">
                  <a:gamma/>
                  <a:shade val="46275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bg-BG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Изпълнени обекти</a:t>
            </a:r>
            <a:endParaRPr lang="en-US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ransition spd="slow">
    <p:cover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bg-BG" sz="3200" b="1" smtClean="0"/>
              <a:t>КА ИНЖЕНЕРИНГ 2004 ООД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585" y="2106613"/>
            <a:ext cx="7920880" cy="41910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Char char="ü"/>
            </a:pPr>
            <a:endParaRPr lang="en-US" sz="1800" dirty="0" smtClean="0"/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bg-BG" sz="1800" dirty="0" smtClean="0"/>
              <a:t>Довършителни работи офиси “</a:t>
            </a:r>
            <a:r>
              <a:rPr lang="en-US" sz="1800" dirty="0" smtClean="0"/>
              <a:t>TBI Credit</a:t>
            </a:r>
            <a:r>
              <a:rPr lang="bg-BG" sz="1800" dirty="0" smtClean="0"/>
              <a:t>”-ЦУ;</a:t>
            </a:r>
            <a:endParaRPr lang="en-US" sz="1800" dirty="0" smtClean="0"/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ü"/>
            </a:pPr>
            <a:endParaRPr lang="en-US" sz="1800" dirty="0" smtClean="0"/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bg-BG" sz="1800" dirty="0" smtClean="0"/>
              <a:t>Довършителни работи на “Производствена база - “Струна” АД” – София – РЗП 680 м2;</a:t>
            </a:r>
            <a:endParaRPr lang="en-US" sz="1800" dirty="0" smtClean="0"/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ü"/>
            </a:pPr>
            <a:endParaRPr lang="en-US" sz="1800" dirty="0" smtClean="0"/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bg-BG" sz="1800" dirty="0" smtClean="0"/>
              <a:t>Ресторант за бързо хранене в с. Иваняне, район Банкя - РЗП 107 m²;</a:t>
            </a:r>
            <a:endParaRPr lang="en-US" sz="1800" dirty="0" smtClean="0"/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ü"/>
            </a:pPr>
            <a:endParaRPr lang="en-US" sz="1800" dirty="0" smtClean="0"/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bg-BG" sz="1800" dirty="0" smtClean="0"/>
              <a:t>Еднофамилна жилищна сграда в с. Иваняне, район Банкя - РЗП 160 m²;</a:t>
            </a:r>
            <a:endParaRPr lang="en-US" sz="1800" dirty="0" smtClean="0"/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ü"/>
            </a:pPr>
            <a:endParaRPr lang="en-US" sz="1800" dirty="0" smtClean="0"/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bg-BG" sz="1800" dirty="0" smtClean="0"/>
              <a:t>Еднофамилна жилищна сграда, находяща се в гр. Правец - РЗП 210 m²;</a:t>
            </a:r>
          </a:p>
          <a:p>
            <a:pPr eaLnBrk="1" hangingPunct="1">
              <a:lnSpc>
                <a:spcPct val="80000"/>
              </a:lnSpc>
            </a:pPr>
            <a:endParaRPr lang="bg-BG" sz="1800" dirty="0" smtClean="0"/>
          </a:p>
        </p:txBody>
      </p:sp>
      <p:sp>
        <p:nvSpPr>
          <p:cNvPr id="385028" name="AutoShape 4"/>
          <p:cNvSpPr>
            <a:spLocks noChangeArrowheads="1"/>
          </p:cNvSpPr>
          <p:nvPr/>
        </p:nvSpPr>
        <p:spPr bwMode="gray">
          <a:xfrm>
            <a:off x="827584" y="1484784"/>
            <a:ext cx="3527425" cy="457200"/>
          </a:xfrm>
          <a:prstGeom prst="roundRect">
            <a:avLst>
              <a:gd name="adj" fmla="val 49106"/>
            </a:avLst>
          </a:prstGeom>
          <a:gradFill rotWithShape="1">
            <a:gsLst>
              <a:gs pos="0">
                <a:schemeClr val="hlink">
                  <a:gamma/>
                  <a:shade val="46275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bg-BG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Изпълнени обекти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ransition spd="slow">
    <p:cover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bg-BG" sz="3200" b="1" smtClean="0"/>
              <a:t>КА ИНЖЕНЕРИНГ 2004  ООД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9592" y="2225675"/>
            <a:ext cx="7848872" cy="4249738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endParaRPr lang="en-US" sz="1800" dirty="0" smtClean="0"/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ü"/>
            </a:pPr>
            <a:endParaRPr lang="en-US" sz="1800" dirty="0" smtClean="0"/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bg-BG" sz="1800" dirty="0" smtClean="0"/>
              <a:t>Ресторант "NORDSEE", находящ се в "Mall of Sofia" - РЗП 120 m²;</a:t>
            </a:r>
            <a:endParaRPr lang="en-US" sz="1800" dirty="0" smtClean="0"/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ü"/>
            </a:pPr>
            <a:endParaRPr lang="en-US" sz="1800" dirty="0" smtClean="0"/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bg-BG" sz="1800" dirty="0" smtClean="0"/>
              <a:t>Ресторант "NORDSEE", находящ се в "СЕРДИКА ЦЕНТЪР" - СОФИЯ, РЗП - 320 m²;</a:t>
            </a:r>
            <a:endParaRPr lang="en-US" sz="1800" dirty="0" smtClean="0"/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ü"/>
            </a:pPr>
            <a:endParaRPr lang="en-US" sz="1800" dirty="0" smtClean="0"/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bg-BG" sz="1800" dirty="0" smtClean="0"/>
              <a:t>Ресторант "NORDSEE", находящ се в "THE MALL" - СОФИЯ, РЗП - 270 m²;</a:t>
            </a:r>
            <a:endParaRPr lang="en-US" sz="1800" dirty="0" smtClean="0"/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ü"/>
            </a:pPr>
            <a:endParaRPr lang="en-US" sz="1800" dirty="0" smtClean="0"/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bg-BG" sz="1800" dirty="0" smtClean="0"/>
              <a:t>Ресторант "KFC", находящ се в "СЕРДИКА ЦЕНТЪР" - СОФИЯ, РЗП - 140 m²;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ü"/>
            </a:pPr>
            <a:endParaRPr lang="bg-BG" sz="1800" dirty="0" smtClean="0"/>
          </a:p>
          <a:p>
            <a:pPr lvl="0" algn="just"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bg-BG" sz="1800" dirty="0">
                <a:solidFill>
                  <a:srgbClr val="164D60"/>
                </a:solidFill>
              </a:rPr>
              <a:t>Ресторант "HAPPY SUSHI", находящ се на ул. "Г.С.Раковски" - СОФИЯ, РЗП - 420 m²;</a:t>
            </a:r>
            <a:endParaRPr lang="en-US" sz="1800" dirty="0">
              <a:solidFill>
                <a:srgbClr val="164D60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bg-BG" sz="1800" dirty="0" smtClean="0"/>
          </a:p>
          <a:p>
            <a:pPr eaLnBrk="1" hangingPunct="1">
              <a:lnSpc>
                <a:spcPct val="80000"/>
              </a:lnSpc>
            </a:pPr>
            <a:endParaRPr lang="bg-BG" sz="2000" dirty="0" smtClean="0"/>
          </a:p>
        </p:txBody>
      </p:sp>
      <p:sp>
        <p:nvSpPr>
          <p:cNvPr id="397317" name="AutoShape 5"/>
          <p:cNvSpPr>
            <a:spLocks noChangeArrowheads="1"/>
          </p:cNvSpPr>
          <p:nvPr/>
        </p:nvSpPr>
        <p:spPr bwMode="gray">
          <a:xfrm>
            <a:off x="755576" y="1484784"/>
            <a:ext cx="3527425" cy="457200"/>
          </a:xfrm>
          <a:prstGeom prst="roundRect">
            <a:avLst>
              <a:gd name="adj" fmla="val 49106"/>
            </a:avLst>
          </a:prstGeom>
          <a:gradFill rotWithShape="1">
            <a:gsLst>
              <a:gs pos="0">
                <a:schemeClr val="hlink">
                  <a:gamma/>
                  <a:shade val="46275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bg-BG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Изпълнени обекти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ransition spd="slow">
    <p:cover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1625600" y="242888"/>
            <a:ext cx="7099300" cy="533400"/>
          </a:xfrm>
        </p:spPr>
        <p:txBody>
          <a:bodyPr/>
          <a:lstStyle/>
          <a:p>
            <a:pPr eaLnBrk="1" hangingPunct="1"/>
            <a:r>
              <a:rPr lang="bg-BG" sz="3200" b="1" smtClean="0"/>
              <a:t>КА ИНЖЕНЕРИНГ 2004  ООД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3568" y="2346325"/>
            <a:ext cx="8161982" cy="41497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Char char="ü"/>
            </a:pPr>
            <a:endParaRPr lang="en-US" sz="18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bg-BG" sz="1800" dirty="0" smtClean="0"/>
              <a:t>“</a:t>
            </a:r>
            <a:r>
              <a:rPr lang="en-US" sz="1800" dirty="0" smtClean="0"/>
              <a:t>SUSHI</a:t>
            </a:r>
            <a:r>
              <a:rPr lang="bg-BG" sz="1800" dirty="0" smtClean="0"/>
              <a:t>” към ресторант “ХЕПИ-ДЕНИЦА”, РЗП – 30 m²;</a:t>
            </a:r>
            <a:endParaRPr lang="en-US" sz="18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Char char="ü"/>
            </a:pPr>
            <a:endParaRPr lang="en-US" sz="18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bg-BG" sz="1800" dirty="0" smtClean="0"/>
              <a:t>Ресторант "Модера" - София, кв. Изток;</a:t>
            </a:r>
            <a:br>
              <a:rPr lang="bg-BG" sz="1800" dirty="0" smtClean="0"/>
            </a:br>
            <a:endParaRPr lang="en-US" sz="18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bg-BG" sz="1800" dirty="0" smtClean="0"/>
              <a:t>Пицария “</a:t>
            </a:r>
            <a:r>
              <a:rPr lang="en-US" sz="1800" dirty="0" smtClean="0"/>
              <a:t>DOMINO`S</a:t>
            </a:r>
            <a:r>
              <a:rPr lang="bg-BG" sz="1800" dirty="0" smtClean="0"/>
              <a:t>” – София, кв. Борово, РЗП – 150 m²;</a:t>
            </a:r>
            <a:endParaRPr lang="en-US" sz="18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Char char="ü"/>
            </a:pPr>
            <a:endParaRPr lang="en-US" sz="18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bg-BG" sz="1800" dirty="0" smtClean="0"/>
              <a:t>“</a:t>
            </a:r>
            <a:r>
              <a:rPr lang="en-US" sz="1800" dirty="0" smtClean="0"/>
              <a:t>Boutique Lounge Bar</a:t>
            </a:r>
            <a:r>
              <a:rPr lang="bg-BG" sz="1800" dirty="0" smtClean="0"/>
              <a:t>” </a:t>
            </a:r>
            <a:r>
              <a:rPr lang="en-US" sz="1800" dirty="0" smtClean="0"/>
              <a:t>– </a:t>
            </a:r>
            <a:r>
              <a:rPr lang="bg-BG" sz="1800" dirty="0" smtClean="0"/>
              <a:t>София, бул. Витоша 18,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bg-BG" sz="1800" dirty="0" smtClean="0"/>
              <a:t>	РЗП – 200 m²;</a:t>
            </a:r>
            <a:endParaRPr lang="en-US" sz="18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bg-BG" sz="1800" dirty="0" smtClean="0"/>
              <a:t>Хотел “Радинас уей” – Боровец – довършителни работи в ресторант, хотелска част, спа центрове, плувни басейни, рецепция с лоби бар и др., РЗП – 5 500 m².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ü"/>
            </a:pPr>
            <a:endParaRPr lang="bg-BG" sz="18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Char char="ü"/>
            </a:pPr>
            <a:endParaRPr lang="bg-BG" sz="18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Char char="ü"/>
            </a:pPr>
            <a:endParaRPr lang="bg-BG" sz="18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Char char="ü"/>
            </a:pPr>
            <a:endParaRPr lang="bg-BG" sz="18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Char char="ü"/>
            </a:pPr>
            <a:endParaRPr lang="bg-BG" sz="18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Char char="ü"/>
            </a:pPr>
            <a:endParaRPr lang="bg-BG" sz="18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Char char="ü"/>
            </a:pPr>
            <a:endParaRPr lang="bg-BG" sz="18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Char char="ü"/>
            </a:pPr>
            <a:endParaRPr lang="bg-BG" sz="18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bg-BG" sz="18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bg-BG" sz="1800" dirty="0" smtClean="0"/>
          </a:p>
        </p:txBody>
      </p:sp>
      <p:sp>
        <p:nvSpPr>
          <p:cNvPr id="398340" name="AutoShape 4"/>
          <p:cNvSpPr>
            <a:spLocks noChangeArrowheads="1"/>
          </p:cNvSpPr>
          <p:nvPr/>
        </p:nvSpPr>
        <p:spPr bwMode="gray">
          <a:xfrm>
            <a:off x="611560" y="1565275"/>
            <a:ext cx="3527425" cy="457200"/>
          </a:xfrm>
          <a:prstGeom prst="roundRect">
            <a:avLst>
              <a:gd name="adj" fmla="val 49106"/>
            </a:avLst>
          </a:prstGeom>
          <a:gradFill rotWithShape="1">
            <a:gsLst>
              <a:gs pos="0">
                <a:schemeClr val="hlink">
                  <a:gamma/>
                  <a:shade val="46275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bg-BG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Изпълнени обекти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ransition spd="slow">
    <p:cover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bg-BG" sz="3200" b="1" dirty="0" smtClean="0"/>
              <a:t>КА ИНЖЕНЕРИНГ 2004  ООД</a:t>
            </a:r>
            <a:endParaRPr lang="en-US" sz="3200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2204864"/>
            <a:ext cx="8064896" cy="432048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buFont typeface="Wingdings" pitchFamily="2" charset="2"/>
              <a:buChar char="ü"/>
              <a:defRPr/>
            </a:pPr>
            <a:r>
              <a:rPr lang="bg-BG" sz="1800" dirty="0" smtClean="0"/>
              <a:t>Основен ремонт на Ресторант „</a:t>
            </a:r>
            <a:r>
              <a:rPr lang="en-US" sz="1800" dirty="0" smtClean="0"/>
              <a:t>KFC</a:t>
            </a:r>
            <a:r>
              <a:rPr lang="bg-BG" sz="1800" dirty="0" smtClean="0"/>
              <a:t>“, находящ се в София, бул. „Александър Стамболийски“ № 28, РЗП – 280 m²;</a:t>
            </a:r>
          </a:p>
          <a:p>
            <a:pPr marL="0" indent="0" algn="just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bg-BG" sz="1800" dirty="0" smtClean="0"/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ü"/>
              <a:defRPr/>
            </a:pPr>
            <a:r>
              <a:rPr lang="bg-BG" sz="1800" dirty="0" smtClean="0"/>
              <a:t>Ресторант „</a:t>
            </a:r>
            <a:r>
              <a:rPr lang="en-US" sz="1800" dirty="0" smtClean="0"/>
              <a:t>BUDDHA BAR</a:t>
            </a:r>
            <a:r>
              <a:rPr lang="bg-BG" sz="1800" dirty="0" smtClean="0"/>
              <a:t>“, находящ се в София, комплекс „Кемпински Хотел Зографски“, РЗП – 150 m²;</a:t>
            </a:r>
          </a:p>
          <a:p>
            <a:pPr marL="0" indent="0" algn="just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bg-BG" sz="1800" dirty="0" smtClean="0"/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ü"/>
              <a:defRPr/>
            </a:pPr>
            <a:r>
              <a:rPr lang="bg-BG" sz="1800" dirty="0" smtClean="0"/>
              <a:t>Реализация и въвеждане в експлоатация на търговски обекти на „</a:t>
            </a:r>
            <a:r>
              <a:rPr lang="en-US" sz="1800" dirty="0" smtClean="0"/>
              <a:t>BLIZOO</a:t>
            </a:r>
            <a:r>
              <a:rPr lang="bg-BG" sz="1800" dirty="0" smtClean="0"/>
              <a:t>“  в гр. Пазарджик, гр. Панагюрище, гр. Сливен, гр. Пловдив,</a:t>
            </a:r>
          </a:p>
          <a:p>
            <a:pPr marL="0" indent="0" algn="just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bg-BG" sz="1800" dirty="0" smtClean="0"/>
              <a:t>      гр. Стамболийски, гр. Берковица, гр. Петрич, гр. Разлог, гр.    Велинград, гр. Хисаря, гр. Ловеч, гр. Чирпан и София;                             </a:t>
            </a:r>
          </a:p>
          <a:p>
            <a:pPr marL="0" indent="0" algn="just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bg-BG" sz="1800" dirty="0"/>
          </a:p>
          <a:p>
            <a:pPr lvl="0" algn="just" eaLnBrk="1" hangingPunct="1">
              <a:lnSpc>
                <a:spcPct val="80000"/>
              </a:lnSpc>
              <a:buFont typeface="Wingdings" pitchFamily="2" charset="2"/>
              <a:buChar char="ü"/>
              <a:defRPr/>
            </a:pPr>
            <a:r>
              <a:rPr lang="bg-BG" sz="1800" dirty="0" smtClean="0"/>
              <a:t> СМР по част АС на два броя Приобектови столови на територията на „АУРУБИС БЪЛГАРИЯ“ АД, гр. Пирдоп</a:t>
            </a:r>
            <a:r>
              <a:rPr lang="bg-BG" sz="1800" dirty="0" smtClean="0">
                <a:solidFill>
                  <a:srgbClr val="164D60"/>
                </a:solidFill>
              </a:rPr>
              <a:t>;</a:t>
            </a:r>
          </a:p>
          <a:p>
            <a:pPr lvl="0" algn="just" eaLnBrk="1" hangingPunct="1">
              <a:lnSpc>
                <a:spcPct val="80000"/>
              </a:lnSpc>
              <a:buFont typeface="Wingdings" pitchFamily="2" charset="2"/>
              <a:buChar char="ü"/>
              <a:defRPr/>
            </a:pPr>
            <a:endParaRPr lang="bg-BG" sz="1800" dirty="0" smtClean="0">
              <a:solidFill>
                <a:srgbClr val="164D60"/>
              </a:solidFill>
            </a:endParaRPr>
          </a:p>
          <a:p>
            <a:pPr lvl="0" algn="just" eaLnBrk="1" hangingPunct="1">
              <a:lnSpc>
                <a:spcPct val="80000"/>
              </a:lnSpc>
              <a:buFont typeface="Wingdings" pitchFamily="2" charset="2"/>
              <a:buChar char="ü"/>
              <a:defRPr/>
            </a:pPr>
            <a:r>
              <a:rPr lang="bg-BG" sz="1800" dirty="0" smtClean="0">
                <a:solidFill>
                  <a:srgbClr val="164D60"/>
                </a:solidFill>
              </a:rPr>
              <a:t>Подова конструкция на тераса за сезонно ползване на „Ту кафе“ – </a:t>
            </a:r>
            <a:r>
              <a:rPr lang="en-US" sz="1800" dirty="0" smtClean="0">
                <a:solidFill>
                  <a:srgbClr val="164D60"/>
                </a:solidFill>
              </a:rPr>
              <a:t>SERDIKA CENTER</a:t>
            </a:r>
            <a:r>
              <a:rPr lang="bg-BG" sz="1800" dirty="0" smtClean="0">
                <a:solidFill>
                  <a:srgbClr val="164D60"/>
                </a:solidFill>
              </a:rPr>
              <a:t>;</a:t>
            </a:r>
          </a:p>
          <a:p>
            <a:pPr lvl="0" eaLnBrk="1" hangingPunct="1">
              <a:lnSpc>
                <a:spcPct val="80000"/>
              </a:lnSpc>
              <a:buFont typeface="Wingdings" pitchFamily="2" charset="2"/>
              <a:buChar char="ü"/>
              <a:defRPr/>
            </a:pPr>
            <a:endParaRPr lang="bg-BG" sz="1800" dirty="0">
              <a:solidFill>
                <a:srgbClr val="164D60"/>
              </a:solidFill>
            </a:endParaRPr>
          </a:p>
          <a:p>
            <a:pPr lvl="0" eaLnBrk="1" hangingPunct="1">
              <a:lnSpc>
                <a:spcPct val="80000"/>
              </a:lnSpc>
              <a:buFont typeface="Wingdings" pitchFamily="2" charset="2"/>
              <a:buChar char="ü"/>
              <a:defRPr/>
            </a:pPr>
            <a:endParaRPr lang="bg-BG" sz="1800" dirty="0" smtClean="0">
              <a:solidFill>
                <a:srgbClr val="164D60"/>
              </a:solidFill>
            </a:endParaRPr>
          </a:p>
          <a:p>
            <a:pPr lvl="0" eaLnBrk="1" hangingPunct="1">
              <a:lnSpc>
                <a:spcPct val="80000"/>
              </a:lnSpc>
              <a:buFont typeface="Wingdings" pitchFamily="2" charset="2"/>
              <a:buChar char="ü"/>
              <a:defRPr/>
            </a:pPr>
            <a:endParaRPr lang="bg-BG" sz="1800" dirty="0">
              <a:solidFill>
                <a:srgbClr val="164D60"/>
              </a:solidFill>
            </a:endParaRPr>
          </a:p>
          <a:p>
            <a:pPr lvl="0" eaLnBrk="1" hangingPunct="1">
              <a:lnSpc>
                <a:spcPct val="80000"/>
              </a:lnSpc>
              <a:buFont typeface="Wingdings" pitchFamily="2" charset="2"/>
              <a:buChar char="ü"/>
              <a:defRPr/>
            </a:pPr>
            <a:endParaRPr lang="bg-BG" sz="1800" dirty="0" smtClean="0">
              <a:solidFill>
                <a:srgbClr val="164D60"/>
              </a:solidFill>
            </a:endParaRPr>
          </a:p>
          <a:p>
            <a:pPr lvl="0" eaLnBrk="1" hangingPunct="1">
              <a:lnSpc>
                <a:spcPct val="80000"/>
              </a:lnSpc>
              <a:buFont typeface="Wingdings" pitchFamily="2" charset="2"/>
              <a:buChar char="ü"/>
              <a:defRPr/>
            </a:pPr>
            <a:endParaRPr lang="bg-BG" sz="1800" dirty="0">
              <a:solidFill>
                <a:srgbClr val="164D60"/>
              </a:solidFill>
            </a:endParaRPr>
          </a:p>
          <a:p>
            <a:pPr lvl="0" eaLnBrk="1" hangingPunct="1">
              <a:lnSpc>
                <a:spcPct val="80000"/>
              </a:lnSpc>
              <a:buFont typeface="Wingdings" pitchFamily="2" charset="2"/>
              <a:buChar char="ü"/>
              <a:defRPr/>
            </a:pPr>
            <a:endParaRPr lang="bg-BG" sz="1800" dirty="0" smtClean="0">
              <a:solidFill>
                <a:srgbClr val="164D60"/>
              </a:solidFill>
            </a:endParaRPr>
          </a:p>
          <a:p>
            <a:pPr lvl="0" eaLnBrk="1" hangingPunct="1">
              <a:lnSpc>
                <a:spcPct val="80000"/>
              </a:lnSpc>
              <a:buFont typeface="Wingdings" pitchFamily="2" charset="2"/>
              <a:buChar char="ü"/>
              <a:defRPr/>
            </a:pPr>
            <a:endParaRPr lang="bg-BG" sz="1800" dirty="0">
              <a:solidFill>
                <a:srgbClr val="164D60"/>
              </a:solidFill>
            </a:endParaRPr>
          </a:p>
          <a:p>
            <a:pPr lvl="0" eaLnBrk="1" hangingPunct="1">
              <a:lnSpc>
                <a:spcPct val="80000"/>
              </a:lnSpc>
              <a:buFont typeface="Wingdings" pitchFamily="2" charset="2"/>
              <a:buChar char="ü"/>
              <a:defRPr/>
            </a:pPr>
            <a:endParaRPr lang="bg-BG" sz="1800" dirty="0" smtClean="0">
              <a:solidFill>
                <a:srgbClr val="164D60"/>
              </a:solidFill>
            </a:endParaRPr>
          </a:p>
          <a:p>
            <a:pPr lvl="0" eaLnBrk="1" hangingPunct="1">
              <a:lnSpc>
                <a:spcPct val="80000"/>
              </a:lnSpc>
              <a:buFont typeface="Wingdings" pitchFamily="2" charset="2"/>
              <a:buChar char="ü"/>
              <a:defRPr/>
            </a:pPr>
            <a:endParaRPr lang="bg-BG" sz="1800" dirty="0">
              <a:solidFill>
                <a:srgbClr val="164D60"/>
              </a:solidFill>
            </a:endParaRPr>
          </a:p>
          <a:p>
            <a:pPr lvl="0" eaLnBrk="1" hangingPunct="1">
              <a:lnSpc>
                <a:spcPct val="80000"/>
              </a:lnSpc>
              <a:buFont typeface="Wingdings" pitchFamily="2" charset="2"/>
              <a:buChar char="ü"/>
              <a:defRPr/>
            </a:pPr>
            <a:endParaRPr lang="bg-BG" sz="1800" dirty="0" smtClean="0">
              <a:solidFill>
                <a:srgbClr val="164D60"/>
              </a:solidFill>
            </a:endParaRPr>
          </a:p>
          <a:p>
            <a:pPr lvl="0" eaLnBrk="1" hangingPunct="1">
              <a:lnSpc>
                <a:spcPct val="80000"/>
              </a:lnSpc>
              <a:buFont typeface="Wingdings" pitchFamily="2" charset="2"/>
              <a:buChar char="ü"/>
              <a:defRPr/>
            </a:pPr>
            <a:endParaRPr lang="bg-BG" sz="1800" dirty="0">
              <a:solidFill>
                <a:srgbClr val="164D60"/>
              </a:solidFill>
            </a:endParaRPr>
          </a:p>
          <a:p>
            <a:pPr lvl="0" eaLnBrk="1" hangingPunct="1">
              <a:lnSpc>
                <a:spcPct val="80000"/>
              </a:lnSpc>
              <a:buFont typeface="Wingdings" pitchFamily="2" charset="2"/>
              <a:buChar char="ü"/>
              <a:defRPr/>
            </a:pPr>
            <a:endParaRPr lang="bg-BG" sz="1800" dirty="0" smtClean="0">
              <a:solidFill>
                <a:srgbClr val="164D60"/>
              </a:solidFill>
            </a:endParaRPr>
          </a:p>
          <a:p>
            <a:pPr lvl="0" eaLnBrk="1" hangingPunct="1">
              <a:lnSpc>
                <a:spcPct val="80000"/>
              </a:lnSpc>
              <a:buFont typeface="Wingdings" pitchFamily="2" charset="2"/>
              <a:buChar char="ü"/>
              <a:defRPr/>
            </a:pPr>
            <a:endParaRPr lang="bg-BG" sz="1800" dirty="0">
              <a:solidFill>
                <a:srgbClr val="164D60"/>
              </a:solidFill>
            </a:endParaRPr>
          </a:p>
          <a:p>
            <a:pPr lvl="0" eaLnBrk="1" hangingPunct="1">
              <a:lnSpc>
                <a:spcPct val="80000"/>
              </a:lnSpc>
              <a:buFont typeface="Wingdings" pitchFamily="2" charset="2"/>
              <a:buChar char="ü"/>
              <a:defRPr/>
            </a:pPr>
            <a:endParaRPr lang="bg-BG" sz="1800" dirty="0" smtClean="0">
              <a:solidFill>
                <a:srgbClr val="164D60"/>
              </a:solidFill>
            </a:endParaRPr>
          </a:p>
          <a:p>
            <a:pPr lvl="0" eaLnBrk="1" hangingPunct="1">
              <a:lnSpc>
                <a:spcPct val="80000"/>
              </a:lnSpc>
              <a:buFont typeface="Wingdings" pitchFamily="2" charset="2"/>
              <a:buChar char="ü"/>
              <a:defRPr/>
            </a:pPr>
            <a:endParaRPr lang="bg-BG" sz="1800" dirty="0">
              <a:solidFill>
                <a:srgbClr val="164D60"/>
              </a:solidFill>
            </a:endParaRPr>
          </a:p>
          <a:p>
            <a:pPr lvl="0" eaLnBrk="1" hangingPunct="1">
              <a:lnSpc>
                <a:spcPct val="80000"/>
              </a:lnSpc>
              <a:buFont typeface="Wingdings" pitchFamily="2" charset="2"/>
              <a:buChar char="ü"/>
              <a:defRPr/>
            </a:pPr>
            <a:endParaRPr lang="bg-BG" sz="1800" dirty="0" smtClean="0">
              <a:solidFill>
                <a:srgbClr val="164D60"/>
              </a:solidFill>
            </a:endParaRPr>
          </a:p>
          <a:p>
            <a:pPr lvl="0" eaLnBrk="1" hangingPunct="1">
              <a:lnSpc>
                <a:spcPct val="80000"/>
              </a:lnSpc>
              <a:buFont typeface="Wingdings" pitchFamily="2" charset="2"/>
              <a:buChar char="ü"/>
              <a:defRPr/>
            </a:pPr>
            <a:endParaRPr lang="bg-BG" sz="1800" dirty="0" smtClean="0">
              <a:solidFill>
                <a:srgbClr val="164D60"/>
              </a:solidFill>
            </a:endParaRPr>
          </a:p>
          <a:p>
            <a:pPr lvl="0" eaLnBrk="1" hangingPunct="1">
              <a:lnSpc>
                <a:spcPct val="80000"/>
              </a:lnSpc>
              <a:buFont typeface="Wingdings" pitchFamily="2" charset="2"/>
              <a:buChar char="ü"/>
              <a:defRPr/>
            </a:pPr>
            <a:endParaRPr lang="bg-BG" sz="1800" dirty="0">
              <a:solidFill>
                <a:srgbClr val="164D60"/>
              </a:solidFill>
            </a:endParaRPr>
          </a:p>
          <a:p>
            <a:pPr lvl="0" eaLnBrk="1" hangingPunct="1">
              <a:lnSpc>
                <a:spcPct val="80000"/>
              </a:lnSpc>
              <a:buFont typeface="Wingdings" pitchFamily="2" charset="2"/>
              <a:buChar char="ü"/>
              <a:defRPr/>
            </a:pPr>
            <a:endParaRPr lang="bg-BG" sz="1800" dirty="0">
              <a:solidFill>
                <a:srgbClr val="164D60"/>
              </a:solidFill>
            </a:endParaRP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bg-BG" sz="1800" dirty="0" smtClean="0"/>
              <a:t>                         </a:t>
            </a:r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gray">
          <a:xfrm>
            <a:off x="683568" y="1412776"/>
            <a:ext cx="3527425" cy="457200"/>
          </a:xfrm>
          <a:prstGeom prst="roundRect">
            <a:avLst>
              <a:gd name="adj" fmla="val 49106"/>
            </a:avLst>
          </a:prstGeom>
          <a:gradFill rotWithShape="1">
            <a:gsLst>
              <a:gs pos="0">
                <a:schemeClr val="hlink">
                  <a:gamma/>
                  <a:shade val="46275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bg-BG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Изпълнени обекти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ransition spd="slow">
    <p:cover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3200" b="1" dirty="0">
                <a:solidFill>
                  <a:srgbClr val="FFFFFF"/>
                </a:solidFill>
              </a:rPr>
              <a:t>КА ИНЖЕНЕРИНГ 2004  ООД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12776"/>
            <a:ext cx="3640137" cy="755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683568" y="2529483"/>
            <a:ext cx="806489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hangingPunct="1">
              <a:lnSpc>
                <a:spcPct val="80000"/>
              </a:lnSpc>
              <a:buFont typeface="Wingdings" pitchFamily="2" charset="2"/>
              <a:buChar char="ü"/>
              <a:defRPr/>
            </a:pPr>
            <a:r>
              <a:rPr lang="bg-BG" sz="1800" dirty="0" smtClean="0">
                <a:latin typeface="+mn-lt"/>
              </a:rPr>
              <a:t>   Ресторант „</a:t>
            </a:r>
            <a:r>
              <a:rPr lang="en-US" sz="1800" dirty="0" smtClean="0">
                <a:latin typeface="+mn-lt"/>
              </a:rPr>
              <a:t>HAPPY</a:t>
            </a:r>
            <a:r>
              <a:rPr lang="bg-BG" sz="1800" dirty="0" smtClean="0">
                <a:latin typeface="+mn-lt"/>
              </a:rPr>
              <a:t>“ – Люлин, София, ул. „Джавахрлал Неру“ № 6;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ü"/>
              <a:defRPr/>
            </a:pPr>
            <a:endParaRPr lang="bg-BG" sz="1800" dirty="0" smtClean="0">
              <a:latin typeface="+mn-lt"/>
            </a:endParaRP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ü"/>
              <a:defRPr/>
            </a:pPr>
            <a:r>
              <a:rPr lang="bg-BG" sz="1800" dirty="0">
                <a:latin typeface="+mn-lt"/>
              </a:rPr>
              <a:t> </a:t>
            </a:r>
            <a:r>
              <a:rPr lang="bg-BG" sz="1800" dirty="0" smtClean="0">
                <a:latin typeface="+mn-lt"/>
              </a:rPr>
              <a:t>  Ресторант „</a:t>
            </a:r>
            <a:r>
              <a:rPr lang="en-US" sz="1800" dirty="0" smtClean="0">
                <a:latin typeface="+mn-lt"/>
              </a:rPr>
              <a:t>HAPPY – SOUT PARK</a:t>
            </a:r>
            <a:r>
              <a:rPr lang="bg-BG" sz="1800" dirty="0" smtClean="0">
                <a:latin typeface="+mn-lt"/>
              </a:rPr>
              <a:t>“ – София, жк. Лозенец;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ü"/>
              <a:defRPr/>
            </a:pPr>
            <a:endParaRPr lang="bg-BG" sz="1800" dirty="0" smtClean="0">
              <a:latin typeface="+mn-lt"/>
            </a:endParaRP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ü"/>
              <a:defRPr/>
            </a:pPr>
            <a:r>
              <a:rPr lang="bg-BG" sz="1800" dirty="0" smtClean="0">
                <a:latin typeface="+mn-lt"/>
              </a:rPr>
              <a:t>   Ресторант </a:t>
            </a:r>
            <a:r>
              <a:rPr lang="bg-BG" sz="1800" dirty="0">
                <a:latin typeface="+mn-lt"/>
              </a:rPr>
              <a:t>„</a:t>
            </a:r>
            <a:r>
              <a:rPr lang="en-US" sz="1800" dirty="0">
                <a:latin typeface="+mn-lt"/>
              </a:rPr>
              <a:t>HAPPY</a:t>
            </a:r>
            <a:r>
              <a:rPr lang="bg-BG" sz="1800" dirty="0">
                <a:latin typeface="+mn-lt"/>
              </a:rPr>
              <a:t>“ </a:t>
            </a:r>
            <a:r>
              <a:rPr lang="bg-BG" sz="1800" dirty="0" smtClean="0">
                <a:latin typeface="+mn-lt"/>
              </a:rPr>
              <a:t> - Рубин, София, пл. „Света Неделя“;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ü"/>
              <a:defRPr/>
            </a:pPr>
            <a:endParaRPr lang="bg-BG" sz="1800" dirty="0">
              <a:latin typeface="+mn-lt"/>
            </a:endParaRP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ü"/>
              <a:defRPr/>
            </a:pPr>
            <a:r>
              <a:rPr lang="bg-BG" sz="1800" dirty="0" smtClean="0">
                <a:latin typeface="+mn-lt"/>
              </a:rPr>
              <a:t>   Ресторант „</a:t>
            </a:r>
            <a:r>
              <a:rPr lang="en-US" sz="1800" dirty="0" smtClean="0">
                <a:latin typeface="+mn-lt"/>
              </a:rPr>
              <a:t>BUDDHA BAR</a:t>
            </a:r>
            <a:r>
              <a:rPr lang="bg-BG" sz="1800" dirty="0" smtClean="0">
                <a:latin typeface="+mn-lt"/>
              </a:rPr>
              <a:t>“ - София, к-кс „Кемпински Хотел Зографски“;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ü"/>
              <a:defRPr/>
            </a:pPr>
            <a:endParaRPr lang="bg-BG" sz="1800" dirty="0" smtClean="0">
              <a:latin typeface="+mn-lt"/>
            </a:endParaRP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ü"/>
              <a:defRPr/>
            </a:pPr>
            <a:r>
              <a:rPr lang="bg-BG" sz="1800" dirty="0" smtClean="0">
                <a:latin typeface="+mn-lt"/>
              </a:rPr>
              <a:t>   „ЕКОБУЛСОРТ“ ЕАД – Модернизация на инсталация за сортиране на  неопасни битови отпадъци – кв. Филиповци;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ü"/>
              <a:defRPr/>
            </a:pPr>
            <a:endParaRPr lang="bg-BG" sz="1800" dirty="0" smtClean="0">
              <a:latin typeface="+mn-lt"/>
            </a:endParaRP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ü"/>
              <a:defRPr/>
            </a:pPr>
            <a:r>
              <a:rPr lang="bg-BG" sz="1800" dirty="0" smtClean="0">
                <a:latin typeface="+mn-lt"/>
              </a:rPr>
              <a:t>  „</a:t>
            </a:r>
            <a:r>
              <a:rPr lang="bg-BG" sz="1800" dirty="0">
                <a:latin typeface="+mn-lt"/>
              </a:rPr>
              <a:t>ЕКОБУЛПАК“ АД – Модернизация на инсталация за сортиране на  неопасни битови отпадъци – кв. Требич;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ü"/>
              <a:defRPr/>
            </a:pPr>
            <a:endParaRPr lang="bg-BG" sz="1800" dirty="0" smtClean="0">
              <a:latin typeface="+mn-lt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ü"/>
              <a:defRPr/>
            </a:pPr>
            <a:endParaRPr lang="bg-BG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67966654"/>
      </p:ext>
    </p:extLst>
  </p:cSld>
  <p:clrMapOvr>
    <a:masterClrMapping/>
  </p:clrMapOvr>
  <p:transition spd="slow">
    <p:cover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06375"/>
            <a:ext cx="7228656" cy="533400"/>
          </a:xfrm>
        </p:spPr>
        <p:txBody>
          <a:bodyPr/>
          <a:lstStyle/>
          <a:p>
            <a:r>
              <a:rPr lang="bg-BG" b="1" dirty="0" smtClean="0">
                <a:solidFill>
                  <a:srgbClr val="FFFFFF"/>
                </a:solidFill>
              </a:rPr>
              <a:t>   КА </a:t>
            </a:r>
            <a:r>
              <a:rPr lang="bg-BG" b="1" dirty="0">
                <a:solidFill>
                  <a:srgbClr val="FFFFFF"/>
                </a:solidFill>
              </a:rPr>
              <a:t>ИНЖЕНЕРИНГ 2004  ООД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83568" y="2349055"/>
            <a:ext cx="7848872" cy="44504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80000"/>
              </a:lnSpc>
              <a:defRPr/>
            </a:pPr>
            <a:endParaRPr lang="bg-BG" dirty="0"/>
          </a:p>
          <a:p>
            <a:pPr eaLnBrk="1" hangingPunct="1">
              <a:lnSpc>
                <a:spcPct val="80000"/>
              </a:lnSpc>
              <a:defRPr/>
            </a:pPr>
            <a:endParaRPr lang="bg-BG" dirty="0"/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ü"/>
              <a:defRPr/>
            </a:pPr>
            <a:r>
              <a:rPr lang="bg-BG" dirty="0"/>
              <a:t>   </a:t>
            </a:r>
            <a:r>
              <a:rPr lang="bg-BG" sz="1800" dirty="0" smtClean="0">
                <a:latin typeface="+mn-lt"/>
              </a:rPr>
              <a:t>Цялостно изграждане на хотелски комплекс „РАЙ“, с. Огняново, общ. Гърмен с Възложител „ГОРСКИ  РАЙ 2“ ООД, бенефициент на ДФЗ по Мярка 311;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ü"/>
              <a:defRPr/>
            </a:pPr>
            <a:endParaRPr lang="bg-BG" sz="1800" dirty="0">
              <a:latin typeface="+mn-lt"/>
            </a:endParaRP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ü"/>
              <a:defRPr/>
            </a:pPr>
            <a:r>
              <a:rPr lang="bg-BG" sz="1800" dirty="0" smtClean="0">
                <a:latin typeface="+mn-lt"/>
              </a:rPr>
              <a:t>   Преустройство на съществуващо хале – кв. Требич, като следващ етап от </a:t>
            </a:r>
            <a:r>
              <a:rPr lang="bg-BG" sz="1800" dirty="0">
                <a:latin typeface="+mn-lt"/>
              </a:rPr>
              <a:t>Модернизация на инсталация за сортиране на  неопасни битови отпадъци </a:t>
            </a:r>
            <a:r>
              <a:rPr lang="bg-BG" sz="1800" dirty="0" smtClean="0">
                <a:latin typeface="+mn-lt"/>
              </a:rPr>
              <a:t>на „ЕКОБУЛСОРТ“ ЕАД;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ü"/>
              <a:defRPr/>
            </a:pPr>
            <a:endParaRPr lang="bg-BG" sz="1800" dirty="0">
              <a:latin typeface="+mn-lt"/>
            </a:endParaRP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ü"/>
              <a:defRPr/>
            </a:pPr>
            <a:r>
              <a:rPr lang="bg-BG" sz="1800" dirty="0" smtClean="0">
                <a:latin typeface="+mn-lt"/>
              </a:rPr>
              <a:t>   „ВИЕНСКА СЛАДКАРНИЦА“  </a:t>
            </a:r>
            <a:r>
              <a:rPr lang="bg-BG" sz="1800" dirty="0">
                <a:latin typeface="+mn-lt"/>
              </a:rPr>
              <a:t>- София, к-кс „Кемпински Хотел Зографски</a:t>
            </a:r>
            <a:r>
              <a:rPr lang="bg-BG" sz="1800" dirty="0" smtClean="0">
                <a:latin typeface="+mn-lt"/>
              </a:rPr>
              <a:t>“;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ü"/>
              <a:defRPr/>
            </a:pPr>
            <a:endParaRPr lang="bg-BG" sz="1800" dirty="0">
              <a:latin typeface="+mn-lt"/>
            </a:endParaRP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ü"/>
              <a:defRPr/>
            </a:pPr>
            <a:r>
              <a:rPr lang="bg-BG" sz="1800" dirty="0" smtClean="0">
                <a:latin typeface="+mn-lt"/>
              </a:rPr>
              <a:t>    Ремонти на апартаменти, фасади и къщи;</a:t>
            </a:r>
          </a:p>
          <a:p>
            <a:pPr algn="just" eaLnBrk="1" hangingPunct="1">
              <a:lnSpc>
                <a:spcPct val="80000"/>
              </a:lnSpc>
              <a:defRPr/>
            </a:pPr>
            <a:endParaRPr lang="bg-BG" sz="1800" dirty="0">
              <a:latin typeface="+mn-lt"/>
            </a:endParaRP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ü"/>
              <a:defRPr/>
            </a:pPr>
            <a:endParaRPr lang="bg-BG" sz="1800" dirty="0">
              <a:latin typeface="+mn-lt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ü"/>
              <a:defRPr/>
            </a:pPr>
            <a:endParaRPr lang="bg-BG" dirty="0"/>
          </a:p>
          <a:p>
            <a:pPr eaLnBrk="1" hangingPunct="1">
              <a:lnSpc>
                <a:spcPct val="80000"/>
              </a:lnSpc>
              <a:buFont typeface="Wingdings" pitchFamily="2" charset="2"/>
              <a:buChar char="ü"/>
              <a:defRPr/>
            </a:pPr>
            <a:endParaRPr lang="bg-BG" dirty="0"/>
          </a:p>
        </p:txBody>
      </p:sp>
      <p:sp>
        <p:nvSpPr>
          <p:cNvPr id="7" name="AutoShape 8"/>
          <p:cNvSpPr>
            <a:spLocks noChangeArrowheads="1"/>
          </p:cNvSpPr>
          <p:nvPr/>
        </p:nvSpPr>
        <p:spPr bwMode="gray">
          <a:xfrm>
            <a:off x="827584" y="1565274"/>
            <a:ext cx="4185096" cy="567581"/>
          </a:xfrm>
          <a:prstGeom prst="roundRect">
            <a:avLst>
              <a:gd name="adj" fmla="val 49106"/>
            </a:avLst>
          </a:prstGeom>
          <a:gradFill rotWithShape="1">
            <a:gsLst>
              <a:gs pos="0">
                <a:schemeClr val="hlink">
                  <a:gamma/>
                  <a:shade val="46275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bg-BG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Дейност към момента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7100242"/>
      </p:ext>
    </p:extLst>
  </p:cSld>
  <p:clrMapOvr>
    <a:masterClrMapping/>
  </p:clrMapOvr>
  <p:transition spd="slow">
    <p:cover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b="1" dirty="0">
                <a:solidFill>
                  <a:srgbClr val="FFFFFF"/>
                </a:solidFill>
              </a:rPr>
              <a:t>КА ИНЖЕНЕРИНГ 2004  ООД</a:t>
            </a:r>
            <a:endParaRPr lang="en-US" dirty="0"/>
          </a:p>
        </p:txBody>
      </p:sp>
      <p:sp>
        <p:nvSpPr>
          <p:cNvPr id="3" name="AutoShape 8"/>
          <p:cNvSpPr>
            <a:spLocks noChangeArrowheads="1"/>
          </p:cNvSpPr>
          <p:nvPr/>
        </p:nvSpPr>
        <p:spPr bwMode="gray">
          <a:xfrm>
            <a:off x="827584" y="1565274"/>
            <a:ext cx="3096344" cy="567581"/>
          </a:xfrm>
          <a:prstGeom prst="roundRect">
            <a:avLst>
              <a:gd name="adj" fmla="val 49106"/>
            </a:avLst>
          </a:prstGeom>
          <a:gradFill rotWithShape="1">
            <a:gsLst>
              <a:gs pos="0">
                <a:schemeClr val="hlink">
                  <a:gamma/>
                  <a:shade val="46275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bg-BG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Заключение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27584" y="2274838"/>
            <a:ext cx="79208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/>
              <a:t> 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899592" y="2564904"/>
            <a:ext cx="7704856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g-BG" dirty="0"/>
              <a:t> 	</a:t>
            </a:r>
            <a:r>
              <a:rPr lang="bg-BG" dirty="0" smtClean="0"/>
              <a:t>„</a:t>
            </a:r>
            <a:r>
              <a:rPr lang="bg-BG" sz="1800" dirty="0" smtClean="0">
                <a:latin typeface="+mn-lt"/>
              </a:rPr>
              <a:t>КА ИНЖЕНЕРИНГ 2004“ ООД има амбицията да промени настоящата негативна представа на пазара за изпълнителите и изпълнението на строително-монтажни и ремонтни дейности. За тази цел смятаме да започнем промяната първо от самите нас, като </a:t>
            </a:r>
            <a:r>
              <a:rPr lang="bg-BG" sz="1800" dirty="0" smtClean="0">
                <a:latin typeface="+mn-lt"/>
              </a:rPr>
              <a:t>работим по </a:t>
            </a:r>
            <a:r>
              <a:rPr lang="bg-BG" sz="1800" dirty="0" smtClean="0">
                <a:latin typeface="+mn-lt"/>
              </a:rPr>
              <a:t>подобряване на условията на труд в дружеството при спазване на нормите и изискванията на законодателството по безопасност и здраве при работа. Операцията ще допринесе за адаптиране на управленските процеси във фирмата към нов подход при регламентирането и нормирането на труда и изграждането на съвременна система от трудови стандарти. </a:t>
            </a:r>
            <a:endParaRPr lang="bg-BG" sz="1800" dirty="0" smtClean="0">
              <a:latin typeface="+mn-lt"/>
            </a:endParaRPr>
          </a:p>
          <a:p>
            <a:pPr algn="ctr"/>
            <a:r>
              <a:rPr lang="bg-BG" sz="1800" dirty="0" smtClean="0">
                <a:latin typeface="+mn-lt"/>
              </a:rPr>
              <a:t>	Уважаеми клиенти, партньори и доставчици:</a:t>
            </a:r>
          </a:p>
          <a:p>
            <a:pPr algn="ctr"/>
            <a:r>
              <a:rPr lang="bg-BG" sz="1800" i="1" dirty="0" smtClean="0">
                <a:latin typeface="+mn-lt"/>
              </a:rPr>
              <a:t>               БЛАГОДАРИМ ЗА ОКАЗАНОТО ВИ ДОВЕРИЕ КЪМ НАС !!!</a:t>
            </a:r>
            <a:endParaRPr lang="en-US" sz="1800" i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32964377"/>
      </p:ext>
    </p:extLst>
  </p:cSld>
  <p:clrMapOvr>
    <a:masterClrMapping/>
  </p:clrMapOvr>
  <p:transition spd="slow">
    <p:cover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542925" y="4992688"/>
            <a:ext cx="7758113" cy="1276350"/>
          </a:xfrm>
        </p:spPr>
        <p:txBody>
          <a:bodyPr/>
          <a:lstStyle/>
          <a:p>
            <a:pPr algn="r" eaLnBrk="1" hangingPunct="1">
              <a:lnSpc>
                <a:spcPct val="80000"/>
              </a:lnSpc>
            </a:pPr>
            <a:r>
              <a:rPr lang="bg-BG" sz="2800" smtClean="0">
                <a:solidFill>
                  <a:schemeClr val="tx1"/>
                </a:solidFill>
              </a:rPr>
              <a:t> </a:t>
            </a:r>
            <a:r>
              <a:rPr lang="bg-BG" smtClean="0">
                <a:solidFill>
                  <a:schemeClr val="tx1"/>
                </a:solidFill>
              </a:rPr>
              <a:t> </a:t>
            </a:r>
            <a:r>
              <a:rPr lang="bg-BG" sz="3600" b="1" smtClean="0">
                <a:solidFill>
                  <a:schemeClr val="tx1"/>
                </a:solidFill>
              </a:rPr>
              <a:t/>
            </a:r>
            <a:br>
              <a:rPr lang="bg-BG" sz="3600" b="1" smtClean="0">
                <a:solidFill>
                  <a:schemeClr val="tx1"/>
                </a:solidFill>
              </a:rPr>
            </a:br>
            <a:endParaRPr lang="bg-BG" sz="2800" b="1" smtClean="0">
              <a:solidFill>
                <a:schemeClr val="tx1"/>
              </a:solidFill>
            </a:endParaRPr>
          </a:p>
        </p:txBody>
      </p:sp>
      <p:sp>
        <p:nvSpPr>
          <p:cNvPr id="311303" name="Text Box 7"/>
          <p:cNvSpPr txBox="1">
            <a:spLocks noChangeArrowheads="1"/>
          </p:cNvSpPr>
          <p:nvPr/>
        </p:nvSpPr>
        <p:spPr bwMode="auto">
          <a:xfrm>
            <a:off x="5413375" y="5053013"/>
            <a:ext cx="3730625" cy="172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defRPr/>
            </a:pPr>
            <a:r>
              <a:rPr lang="bg-BG" sz="1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:</a:t>
            </a:r>
          </a:p>
          <a:p>
            <a:pPr algn="r">
              <a:defRPr/>
            </a:pPr>
            <a:r>
              <a:rPr lang="bg-BG" sz="1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КА ИНЖЕНЕРИНГ 2004 ООД</a:t>
            </a:r>
          </a:p>
          <a:p>
            <a:pPr algn="r">
              <a:defRPr/>
            </a:pPr>
            <a:r>
              <a:rPr lang="bg-BG" sz="1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жк. Дианабад бл. 53, ет. 16</a:t>
            </a:r>
          </a:p>
          <a:p>
            <a:pPr algn="r">
              <a:defRPr/>
            </a:pPr>
            <a:r>
              <a:rPr lang="bg-BG" sz="1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гр. София, ПК 1172</a:t>
            </a:r>
          </a:p>
          <a:p>
            <a:pPr algn="r">
              <a:defRPr/>
            </a:pPr>
            <a:r>
              <a:rPr lang="bg-BG" sz="1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Тел/факс 02 479 58 78</a:t>
            </a:r>
          </a:p>
          <a:p>
            <a:pPr algn="r">
              <a:defRPr/>
            </a:pPr>
            <a:r>
              <a:rPr lang="bg-BG" sz="1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      0878 942 474</a:t>
            </a:r>
          </a:p>
          <a:p>
            <a:pPr algn="r">
              <a:defRPr/>
            </a:pPr>
            <a:r>
              <a:rPr lang="bg-BG" sz="1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      0886 369 289</a:t>
            </a:r>
          </a:p>
          <a:p>
            <a:pPr algn="r">
              <a:defRPr/>
            </a:pPr>
            <a:r>
              <a:rPr lang="en-US" sz="1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e-mail</a:t>
            </a:r>
            <a:r>
              <a:rPr lang="bg-BG" sz="1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: </a:t>
            </a:r>
            <a:r>
              <a:rPr lang="en-US" sz="1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ka_2004@abv.bg</a:t>
            </a:r>
            <a:endParaRPr lang="bg-BG" sz="1200" b="1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algn="r">
              <a:defRPr/>
            </a:pPr>
            <a:r>
              <a:rPr lang="en-US" sz="1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www.ka2004.com</a:t>
            </a:r>
            <a:endParaRPr lang="bg-BG" sz="1200" dirty="0"/>
          </a:p>
        </p:txBody>
      </p:sp>
      <p:sp>
        <p:nvSpPr>
          <p:cNvPr id="311305" name="Rectangle 9"/>
          <p:cNvSpPr>
            <a:spLocks noChangeArrowheads="1"/>
          </p:cNvSpPr>
          <p:nvPr/>
        </p:nvSpPr>
        <p:spPr bwMode="auto">
          <a:xfrm>
            <a:off x="1625600" y="1804988"/>
            <a:ext cx="6254750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bg-BG" sz="44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БЛАГОДАРИМ ВИ ЗА ВНИМАНИЕТО !</a:t>
            </a:r>
          </a:p>
        </p:txBody>
      </p:sp>
      <p:pic>
        <p:nvPicPr>
          <p:cNvPr id="24581" name="Picture 10" descr="logo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0663" y="5172075"/>
            <a:ext cx="1562100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1308" name="Text Box 12"/>
          <p:cNvSpPr txBox="1">
            <a:spLocks noChangeArrowheads="1"/>
          </p:cNvSpPr>
          <p:nvPr/>
        </p:nvSpPr>
        <p:spPr bwMode="auto">
          <a:xfrm>
            <a:off x="7218363" y="4811713"/>
            <a:ext cx="21669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bg-BG" sz="20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За контакти:</a:t>
            </a: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">
  <a:themeElements>
    <a:clrScheme name="1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Custom Design">
  <a:themeElements>
    <a:clrScheme name="2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2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ms01_1">
  <a:themeElements>
    <a:clrScheme name="ms01_1 3">
      <a:dk1>
        <a:srgbClr val="164D60"/>
      </a:dk1>
      <a:lt1>
        <a:srgbClr val="FFFFFF"/>
      </a:lt1>
      <a:dk2>
        <a:srgbClr val="2A8486"/>
      </a:dk2>
      <a:lt2>
        <a:srgbClr val="C0C0C0"/>
      </a:lt2>
      <a:accent1>
        <a:srgbClr val="48BC77"/>
      </a:accent1>
      <a:accent2>
        <a:srgbClr val="ECCA4C"/>
      </a:accent2>
      <a:accent3>
        <a:srgbClr val="FFFFFF"/>
      </a:accent3>
      <a:accent4>
        <a:srgbClr val="114051"/>
      </a:accent4>
      <a:accent5>
        <a:srgbClr val="B1DABD"/>
      </a:accent5>
      <a:accent6>
        <a:srgbClr val="D6B744"/>
      </a:accent6>
      <a:hlink>
        <a:srgbClr val="3191E9"/>
      </a:hlink>
      <a:folHlink>
        <a:srgbClr val="E36943"/>
      </a:folHlink>
    </a:clrScheme>
    <a:fontScheme name="ms01_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s01_1 1">
        <a:dk1>
          <a:srgbClr val="1A1A70"/>
        </a:dk1>
        <a:lt1>
          <a:srgbClr val="FFFFFF"/>
        </a:lt1>
        <a:dk2>
          <a:srgbClr val="12449E"/>
        </a:dk2>
        <a:lt2>
          <a:srgbClr val="C0C0C0"/>
        </a:lt2>
        <a:accent1>
          <a:srgbClr val="3167D3"/>
        </a:accent1>
        <a:accent2>
          <a:srgbClr val="87A3E9"/>
        </a:accent2>
        <a:accent3>
          <a:srgbClr val="FFFFFF"/>
        </a:accent3>
        <a:accent4>
          <a:srgbClr val="14145F"/>
        </a:accent4>
        <a:accent5>
          <a:srgbClr val="ADB8E6"/>
        </a:accent5>
        <a:accent6>
          <a:srgbClr val="7A93D3"/>
        </a:accent6>
        <a:hlink>
          <a:srgbClr val="90B54D"/>
        </a:hlink>
        <a:folHlink>
          <a:srgbClr val="F6A23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01_1 2">
        <a:dk1>
          <a:srgbClr val="0E5D92"/>
        </a:dk1>
        <a:lt1>
          <a:srgbClr val="FFFFFF"/>
        </a:lt1>
        <a:dk2>
          <a:srgbClr val="137C9D"/>
        </a:dk2>
        <a:lt2>
          <a:srgbClr val="C0C0C0"/>
        </a:lt2>
        <a:accent1>
          <a:srgbClr val="35AACF"/>
        </a:accent1>
        <a:accent2>
          <a:srgbClr val="75CDB2"/>
        </a:accent2>
        <a:accent3>
          <a:srgbClr val="FFFFFF"/>
        </a:accent3>
        <a:accent4>
          <a:srgbClr val="0A4E7C"/>
        </a:accent4>
        <a:accent5>
          <a:srgbClr val="AED2E4"/>
        </a:accent5>
        <a:accent6>
          <a:srgbClr val="69BAA1"/>
        </a:accent6>
        <a:hlink>
          <a:srgbClr val="E8C86E"/>
        </a:hlink>
        <a:folHlink>
          <a:srgbClr val="1E68D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01_1 3">
        <a:dk1>
          <a:srgbClr val="164D60"/>
        </a:dk1>
        <a:lt1>
          <a:srgbClr val="FFFFFF"/>
        </a:lt1>
        <a:dk2>
          <a:srgbClr val="2A8486"/>
        </a:dk2>
        <a:lt2>
          <a:srgbClr val="C0C0C0"/>
        </a:lt2>
        <a:accent1>
          <a:srgbClr val="48BC77"/>
        </a:accent1>
        <a:accent2>
          <a:srgbClr val="ECCA4C"/>
        </a:accent2>
        <a:accent3>
          <a:srgbClr val="FFFFFF"/>
        </a:accent3>
        <a:accent4>
          <a:srgbClr val="114051"/>
        </a:accent4>
        <a:accent5>
          <a:srgbClr val="B1DABD"/>
        </a:accent5>
        <a:accent6>
          <a:srgbClr val="D6B744"/>
        </a:accent6>
        <a:hlink>
          <a:srgbClr val="3191E9"/>
        </a:hlink>
        <a:folHlink>
          <a:srgbClr val="E3694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</Template>
  <TotalTime>341</TotalTime>
  <Words>982</Words>
  <Application>Microsoft Office PowerPoint</Application>
  <PresentationFormat>On-screen Show (4:3)</PresentationFormat>
  <Paragraphs>252</Paragraphs>
  <Slides>22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presentation</vt:lpstr>
      <vt:lpstr>Custom Design</vt:lpstr>
      <vt:lpstr>2_Custom Design</vt:lpstr>
      <vt:lpstr>ms01_1</vt:lpstr>
      <vt:lpstr>CorelDRAW</vt:lpstr>
      <vt:lpstr> КА ИНЖЕНЕРИНГ 2004 ООД  </vt:lpstr>
      <vt:lpstr>КА ИНЖЕНЕРИНГ 2004 ООД</vt:lpstr>
      <vt:lpstr>КА ИНЖЕНЕРИНГ 2004 ООД</vt:lpstr>
      <vt:lpstr>КА ИНЖЕНЕРИНГ 2004 ООД</vt:lpstr>
      <vt:lpstr>КА ИНЖЕНЕРИНГ 2004 ООД</vt:lpstr>
      <vt:lpstr>PowerPoint Presentation</vt:lpstr>
      <vt:lpstr>PowerPoint Presentation</vt:lpstr>
      <vt:lpstr>КА ИНЖЕНЕРИНГ 2004 ООД</vt:lpstr>
      <vt:lpstr>КА ИНЖЕНЕРИНГ 2004  ООД</vt:lpstr>
      <vt:lpstr>КА ИНЖЕНЕРИНГ 2004  ООД</vt:lpstr>
      <vt:lpstr>КА ИНЖЕНЕРИНГ 2004 ООД</vt:lpstr>
      <vt:lpstr>КА ИНЖЕНЕРИНГ 2004 ООД</vt:lpstr>
      <vt:lpstr>КА ИНЖЕНЕРИНГ 2004 ООД</vt:lpstr>
      <vt:lpstr>КА ИНЖЕНЕРИНГ 2004 ООД</vt:lpstr>
      <vt:lpstr>КА ИНЖЕНЕРИНГ 2004 ООД</vt:lpstr>
      <vt:lpstr>КА ИНЖЕНЕРИНГ 2004  ООД</vt:lpstr>
      <vt:lpstr>КА ИНЖЕНЕРИНГ 2004  ООД</vt:lpstr>
      <vt:lpstr>КА ИНЖЕНЕРИНГ 2004  ООД</vt:lpstr>
      <vt:lpstr>КА ИНЖЕНЕРИНГ 2004  ООД</vt:lpstr>
      <vt:lpstr>   КА ИНЖЕНЕРИНГ 2004  ООД</vt:lpstr>
      <vt:lpstr>КА ИНЖЕНЕРИНГ 2004  ООД</vt:lpstr>
      <vt:lpstr>   </vt:lpstr>
    </vt:vector>
  </TitlesOfParts>
  <Company>TBI Credit EAD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 ИНЖЕНЕРИНГ 2004 ООД</dc:title>
  <dc:creator>Meri</dc:creator>
  <cp:lastModifiedBy>Meri</cp:lastModifiedBy>
  <cp:revision>34</cp:revision>
  <dcterms:created xsi:type="dcterms:W3CDTF">2012-11-09T10:26:24Z</dcterms:created>
  <dcterms:modified xsi:type="dcterms:W3CDTF">2012-11-21T15:21:53Z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TC011367941033</vt:lpwstr>
  </property>
</Properties>
</file>